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71" r:id="rId2"/>
    <p:sldId id="272" r:id="rId3"/>
    <p:sldId id="256" r:id="rId4"/>
    <p:sldId id="260" r:id="rId5"/>
    <p:sldId id="273" r:id="rId6"/>
    <p:sldId id="268" r:id="rId7"/>
    <p:sldId id="274" r:id="rId8"/>
    <p:sldId id="263" r:id="rId9"/>
    <p:sldId id="257" r:id="rId10"/>
    <p:sldId id="275" r:id="rId11"/>
    <p:sldId id="258" r:id="rId12"/>
    <p:sldId id="259" r:id="rId13"/>
    <p:sldId id="264" r:id="rId14"/>
    <p:sldId id="266" r:id="rId15"/>
    <p:sldId id="267"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1E22"/>
    <a:srgbClr val="393D42"/>
    <a:srgbClr val="282C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41" autoAdjust="0"/>
    <p:restoredTop sz="94610"/>
  </p:normalViewPr>
  <p:slideViewPr>
    <p:cSldViewPr snapToGrid="0" snapToObjects="1">
      <p:cViewPr>
        <p:scale>
          <a:sx n="68" d="100"/>
          <a:sy n="68" d="100"/>
        </p:scale>
        <p:origin x="-282" y="210"/>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2" Type="http://schemas.openxmlformats.org/officeDocument/2006/relationships/package" Target="../embeddings/Hoja_de_c_lculo_de_Microsoft_Excel1.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Hoja_de_c_lculo_de_Microsoft_Excel2.xlsx"/><Relationship Id="rId1" Type="http://schemas.openxmlformats.org/officeDocument/2006/relationships/themeOverride" Target="../theme/themeOverrid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s-VE"/>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a:t>GRÁFICA N° 1</a:t>
            </a:r>
          </a:p>
        </c:rich>
      </c:tx>
      <c:layout/>
      <c:overlay val="0"/>
    </c:title>
    <c:autoTitleDeleted val="0"/>
    <c:view3D>
      <c:rotX val="30"/>
      <c:rotY val="0"/>
      <c:rAngAx val="0"/>
      <c:perspective val="30"/>
    </c:view3D>
    <c:floor>
      <c:thickness val="0"/>
    </c:floor>
    <c:sideWall>
      <c:thickness val="0"/>
    </c:sideWall>
    <c:backWall>
      <c:thickness val="0"/>
    </c:backWall>
    <c:plotArea>
      <c:layout/>
      <c:pie3DChart>
        <c:varyColors val="1"/>
        <c:ser>
          <c:idx val="0"/>
          <c:order val="0"/>
          <c:tx>
            <c:strRef>
              <c:f>Hoja1!$E$8</c:f>
              <c:strCache>
                <c:ptCount val="1"/>
                <c:pt idx="0">
                  <c:v>FRECUENCIA</c:v>
                </c:pt>
              </c:strCache>
            </c:strRef>
          </c:tx>
          <c:dLbls>
            <c:spPr>
              <a:noFill/>
              <a:ln>
                <a:noFill/>
              </a:ln>
              <a:effectLst/>
            </c:spPr>
            <c:showLegendKey val="0"/>
            <c:showVal val="1"/>
            <c:showCatName val="0"/>
            <c:showSerName val="0"/>
            <c:showPercent val="1"/>
            <c:showBubbleSize val="0"/>
            <c:showLeaderLines val="1"/>
            <c:extLst xmlns:c16r2="http://schemas.microsoft.com/office/drawing/2015/06/chart">
              <c:ext xmlns:c15="http://schemas.microsoft.com/office/drawing/2012/chart" uri="{CE6537A1-D6FC-4f65-9D91-7224C49458BB}"/>
            </c:extLst>
          </c:dLbls>
          <c:cat>
            <c:strRef>
              <c:f>Hoja1!$D$9:$D$10</c:f>
              <c:strCache>
                <c:ptCount val="2"/>
                <c:pt idx="0">
                  <c:v>SI</c:v>
                </c:pt>
                <c:pt idx="1">
                  <c:v>NO</c:v>
                </c:pt>
              </c:strCache>
            </c:strRef>
          </c:cat>
          <c:val>
            <c:numRef>
              <c:f>Hoja1!$E$9:$E$10</c:f>
              <c:numCache>
                <c:formatCode>General</c:formatCode>
                <c:ptCount val="2"/>
                <c:pt idx="0">
                  <c:v>3</c:v>
                </c:pt>
                <c:pt idx="1">
                  <c:v>7</c:v>
                </c:pt>
              </c:numCache>
            </c:numRef>
          </c:val>
          <c:extLst xmlns:c16r2="http://schemas.microsoft.com/office/drawing/2015/06/chart">
            <c:ext xmlns:c16="http://schemas.microsoft.com/office/drawing/2014/chart" uri="{C3380CC4-5D6E-409C-BE32-E72D297353CC}">
              <c16:uniqueId val="{00000000-F42E-46DC-B8FF-C59A326C5306}"/>
            </c:ext>
          </c:extLst>
        </c:ser>
        <c:dLbls>
          <c:showLegendKey val="0"/>
          <c:showVal val="0"/>
          <c:showCatName val="0"/>
          <c:showSerName val="0"/>
          <c:showPercent val="0"/>
          <c:showBubbleSize val="0"/>
          <c:showLeaderLines val="1"/>
        </c:dLbls>
      </c:pie3DChart>
    </c:plotArea>
    <c:legend>
      <c:legendPos val="r"/>
      <c:legendEntry>
        <c:idx val="0"/>
        <c:txPr>
          <a:bodyPr/>
          <a:lstStyle/>
          <a:p>
            <a:pPr>
              <a:defRPr b="0"/>
            </a:pPr>
            <a:endParaRPr lang="es-VE"/>
          </a:p>
        </c:txPr>
      </c:legendEntry>
      <c:layout/>
      <c:overlay val="0"/>
    </c:legend>
    <c:plotVisOnly val="1"/>
    <c:dispBlanksAs val="gap"/>
    <c:showDLblsOverMax val="0"/>
  </c:chart>
  <c:spPr>
    <a:solidFill>
      <a:srgbClr val="44546A">
        <a:lumMod val="60000"/>
        <a:lumOff val="40000"/>
      </a:srgbClr>
    </a:solidFill>
  </c:sp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s-VE"/>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a:t>GRÁFICA N° 2</a:t>
            </a:r>
          </a:p>
        </c:rich>
      </c:tx>
      <c:layout/>
      <c:overlay val="0"/>
    </c:title>
    <c:autoTitleDeleted val="0"/>
    <c:view3D>
      <c:rotX val="30"/>
      <c:rotY val="0"/>
      <c:rAngAx val="0"/>
      <c:perspective val="30"/>
    </c:view3D>
    <c:floor>
      <c:thickness val="0"/>
    </c:floor>
    <c:sideWall>
      <c:thickness val="0"/>
    </c:sideWall>
    <c:backWall>
      <c:thickness val="0"/>
    </c:backWall>
    <c:plotArea>
      <c:layout/>
      <c:pie3DChart>
        <c:varyColors val="1"/>
        <c:ser>
          <c:idx val="0"/>
          <c:order val="0"/>
          <c:tx>
            <c:strRef>
              <c:f>Hoja1!$E$14</c:f>
              <c:strCache>
                <c:ptCount val="1"/>
                <c:pt idx="0">
                  <c:v>FRECUENCIA</c:v>
                </c:pt>
              </c:strCache>
            </c:strRef>
          </c:tx>
          <c:dLbls>
            <c:spPr>
              <a:noFill/>
              <a:ln>
                <a:noFill/>
              </a:ln>
              <a:effectLst/>
            </c:spPr>
            <c:showLegendKey val="0"/>
            <c:showVal val="1"/>
            <c:showCatName val="0"/>
            <c:showSerName val="0"/>
            <c:showPercent val="1"/>
            <c:showBubbleSize val="0"/>
            <c:showLeaderLines val="1"/>
            <c:extLst xmlns:c16r2="http://schemas.microsoft.com/office/drawing/2015/06/chart">
              <c:ext xmlns:c15="http://schemas.microsoft.com/office/drawing/2012/chart" uri="{CE6537A1-D6FC-4f65-9D91-7224C49458BB}"/>
            </c:extLst>
          </c:dLbls>
          <c:cat>
            <c:strRef>
              <c:f>Hoja1!$D$15:$D$16</c:f>
              <c:strCache>
                <c:ptCount val="2"/>
                <c:pt idx="0">
                  <c:v>SI</c:v>
                </c:pt>
                <c:pt idx="1">
                  <c:v>NO</c:v>
                </c:pt>
              </c:strCache>
            </c:strRef>
          </c:cat>
          <c:val>
            <c:numRef>
              <c:f>Hoja1!$E$15:$E$16</c:f>
              <c:numCache>
                <c:formatCode>General</c:formatCode>
                <c:ptCount val="2"/>
                <c:pt idx="0">
                  <c:v>2</c:v>
                </c:pt>
                <c:pt idx="1">
                  <c:v>8</c:v>
                </c:pt>
              </c:numCache>
            </c:numRef>
          </c:val>
          <c:extLst xmlns:c16r2="http://schemas.microsoft.com/office/drawing/2015/06/chart">
            <c:ext xmlns:c16="http://schemas.microsoft.com/office/drawing/2014/chart" uri="{C3380CC4-5D6E-409C-BE32-E72D297353CC}">
              <c16:uniqueId val="{00000000-0B0A-4569-93DD-027290BF679D}"/>
            </c:ext>
          </c:extLst>
        </c:ser>
        <c:dLbls>
          <c:showLegendKey val="0"/>
          <c:showVal val="0"/>
          <c:showCatName val="0"/>
          <c:showSerName val="0"/>
          <c:showPercent val="0"/>
          <c:showBubbleSize val="0"/>
          <c:showLeaderLines val="1"/>
        </c:dLbls>
      </c:pie3DChart>
    </c:plotArea>
    <c:legend>
      <c:legendPos val="r"/>
      <c:layout/>
      <c:overlay val="0"/>
    </c:legend>
    <c:plotVisOnly val="1"/>
    <c:dispBlanksAs val="gap"/>
    <c:showDLblsOverMax val="0"/>
  </c:chart>
  <c:spPr>
    <a:solidFill>
      <a:srgbClr val="44546A">
        <a:lumMod val="60000"/>
        <a:lumOff val="40000"/>
      </a:srgbClr>
    </a:solidFill>
  </c:spPr>
  <c:externalData r:id="rId2">
    <c:autoUpdate val="0"/>
  </c:externalData>
</c:chartSpace>
</file>

<file path=ppt/media/hdphoto1.wdp>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42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22891223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8419616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322869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244910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5348736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chart" Target="../charts/chart2.xml"/><Relationship Id="rId4" Type="http://schemas.openxmlformats.org/officeDocument/2006/relationships/chart" Target="../charts/chart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271884"/>
            <a:ext cx="14630400" cy="8229600"/>
          </a:xfrm>
          <a:prstGeom prst="rect">
            <a:avLst/>
          </a:prstGeom>
          <a:solidFill>
            <a:srgbClr val="282C32"/>
          </a:solidFill>
          <a:ln/>
        </p:spPr>
        <p:txBody>
          <a:bodyPr/>
          <a:lstStyle/>
          <a:p>
            <a:endParaRPr lang="es-VE" dirty="0"/>
          </a:p>
        </p:txBody>
      </p:sp>
      <p:sp>
        <p:nvSpPr>
          <p:cNvPr id="4" name="Text 2"/>
          <p:cNvSpPr/>
          <p:nvPr/>
        </p:nvSpPr>
        <p:spPr>
          <a:xfrm>
            <a:off x="3228746" y="2317437"/>
            <a:ext cx="8172907" cy="2859535"/>
          </a:xfrm>
          <a:prstGeom prst="rect">
            <a:avLst/>
          </a:prstGeom>
          <a:noFill/>
          <a:ln/>
        </p:spPr>
        <p:txBody>
          <a:bodyPr wrap="square" rtlCol="0" anchor="t"/>
          <a:lstStyle/>
          <a:p>
            <a:pPr marL="0" indent="0" algn="ctr">
              <a:lnSpc>
                <a:spcPts val="4538"/>
              </a:lnSpc>
              <a:buNone/>
            </a:pPr>
            <a:r>
              <a:rPr lang="en-US" sz="3490" b="1" dirty="0">
                <a:solidFill>
                  <a:srgbClr val="60A9FF"/>
                </a:solidFill>
                <a:latin typeface="Barlow" pitchFamily="34" charset="0"/>
                <a:ea typeface="Barlow" pitchFamily="34" charset="-122"/>
                <a:cs typeface="Barlow" pitchFamily="34" charset="-120"/>
              </a:rPr>
              <a:t>Estrategias para Mejorar la Sostenibilidad Económica de Familias en la </a:t>
            </a:r>
            <a:r>
              <a:rPr lang="es-VE" sz="3490" b="1" dirty="0">
                <a:solidFill>
                  <a:srgbClr val="60A9FF"/>
                </a:solidFill>
                <a:latin typeface="Barlow" pitchFamily="34" charset="0"/>
                <a:ea typeface="Barlow" pitchFamily="34" charset="-122"/>
                <a:cs typeface="Barlow" pitchFamily="34" charset="-120"/>
              </a:rPr>
              <a:t>Urbanización</a:t>
            </a:r>
            <a:r>
              <a:rPr lang="en-US" sz="3490" b="1" dirty="0">
                <a:solidFill>
                  <a:srgbClr val="60A9FF"/>
                </a:solidFill>
                <a:latin typeface="Barlow" pitchFamily="34" charset="0"/>
                <a:ea typeface="Barlow" pitchFamily="34" charset="-122"/>
                <a:cs typeface="Barlow" pitchFamily="34" charset="-120"/>
              </a:rPr>
              <a:t> “Rómulo Betancourt”, Parroquia Barrancas, Municipio Cruz Paredes - </a:t>
            </a:r>
            <a:r>
              <a:rPr lang="en-US" sz="3490" b="1" dirty="0" smtClean="0">
                <a:solidFill>
                  <a:srgbClr val="60A9FF"/>
                </a:solidFill>
                <a:latin typeface="Barlow" pitchFamily="34" charset="0"/>
                <a:ea typeface="Barlow" pitchFamily="34" charset="-122"/>
                <a:cs typeface="Barlow" pitchFamily="34" charset="-120"/>
              </a:rPr>
              <a:t>Barinas</a:t>
            </a:r>
            <a:endParaRPr lang="en-US" sz="3490" dirty="0"/>
          </a:p>
        </p:txBody>
      </p:sp>
      <p:sp>
        <p:nvSpPr>
          <p:cNvPr id="6" name="Text 4"/>
          <p:cNvSpPr/>
          <p:nvPr/>
        </p:nvSpPr>
        <p:spPr>
          <a:xfrm>
            <a:off x="6040398" y="5624285"/>
            <a:ext cx="8036004" cy="1055647"/>
          </a:xfrm>
          <a:prstGeom prst="rect">
            <a:avLst/>
          </a:prstGeom>
          <a:noFill/>
          <a:ln/>
        </p:spPr>
        <p:txBody>
          <a:bodyPr wrap="square" rtlCol="0" anchor="t"/>
          <a:lstStyle/>
          <a:p>
            <a:pPr marL="0" indent="0">
              <a:lnSpc>
                <a:spcPts val="2094"/>
              </a:lnSpc>
              <a:buNone/>
            </a:pPr>
            <a:endParaRPr lang="en-US" sz="1163" dirty="0">
              <a:solidFill>
                <a:srgbClr val="EEEFF5"/>
              </a:solidFill>
              <a:latin typeface="Montserrat" pitchFamily="34" charset="0"/>
              <a:ea typeface="Montserrat" pitchFamily="34" charset="-122"/>
              <a:cs typeface="Montserrat" pitchFamily="34" charset="-120"/>
            </a:endParaRPr>
          </a:p>
        </p:txBody>
      </p:sp>
      <p:sp>
        <p:nvSpPr>
          <p:cNvPr id="8" name="Text 6"/>
          <p:cNvSpPr/>
          <p:nvPr/>
        </p:nvSpPr>
        <p:spPr>
          <a:xfrm>
            <a:off x="6067068" y="6799064"/>
            <a:ext cx="182880" cy="363071"/>
          </a:xfrm>
          <a:prstGeom prst="rect">
            <a:avLst/>
          </a:prstGeom>
          <a:noFill/>
          <a:ln/>
        </p:spPr>
        <p:txBody>
          <a:bodyPr wrap="none" rtlCol="0" anchor="t"/>
          <a:lstStyle/>
          <a:p>
            <a:pPr marL="0" indent="0" algn="ctr">
              <a:lnSpc>
                <a:spcPts val="2880"/>
              </a:lnSpc>
              <a:buNone/>
            </a:pPr>
            <a:r>
              <a:rPr lang="en-US" sz="1152" dirty="0">
                <a:solidFill>
                  <a:srgbClr val="3C3838"/>
                </a:solidFill>
                <a:latin typeface="Montserrat" pitchFamily="34" charset="0"/>
                <a:ea typeface="Montserrat" pitchFamily="34" charset="-122"/>
                <a:cs typeface="Montserrat" pitchFamily="34" charset="-120"/>
              </a:rPr>
              <a:t>lv</a:t>
            </a:r>
            <a:endParaRPr lang="en-US" sz="1152" dirty="0"/>
          </a:p>
        </p:txBody>
      </p:sp>
      <p:sp>
        <p:nvSpPr>
          <p:cNvPr id="9" name="Subtítulo 2">
            <a:extLst>
              <a:ext uri="{FF2B5EF4-FFF2-40B4-BE49-F238E27FC236}">
                <a16:creationId xmlns:a16="http://schemas.microsoft.com/office/drawing/2014/main" xmlns="" id="{F5D7A97E-C59F-4633-B5D1-003921343D2E}"/>
              </a:ext>
            </a:extLst>
          </p:cNvPr>
          <p:cNvSpPr txBox="1">
            <a:spLocks/>
          </p:cNvSpPr>
          <p:nvPr/>
        </p:nvSpPr>
        <p:spPr>
          <a:xfrm>
            <a:off x="2743200" y="98475"/>
            <a:ext cx="9144000" cy="1771652"/>
          </a:xfrm>
          <a:prstGeom prst="rect">
            <a:avLst/>
          </a:prstGeom>
        </p:spPr>
        <p:txBody>
          <a:bodyPr>
            <a:normAutofit fontScale="85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buNone/>
            </a:pPr>
            <a:r>
              <a:rPr lang="es-ES" sz="1800" b="1" dirty="0">
                <a:solidFill>
                  <a:schemeClr val="bg1">
                    <a:lumMod val="95000"/>
                  </a:schemeClr>
                </a:solidFill>
                <a:latin typeface="Arial" panose="020B0604020202020204" pitchFamily="34" charset="0"/>
                <a:ea typeface="Arial" panose="020B0604020202020204" pitchFamily="34" charset="0"/>
              </a:rPr>
              <a:t>República Bolivariana de Venezuela </a:t>
            </a:r>
          </a:p>
          <a:p>
            <a:pPr marL="0" indent="0" algn="ctr">
              <a:lnSpc>
                <a:spcPct val="120000"/>
              </a:lnSpc>
              <a:spcBef>
                <a:spcPts val="0"/>
              </a:spcBef>
              <a:buNone/>
            </a:pPr>
            <a:r>
              <a:rPr lang="es-ES" sz="1800" b="1" dirty="0">
                <a:solidFill>
                  <a:schemeClr val="bg1">
                    <a:lumMod val="95000"/>
                  </a:schemeClr>
                </a:solidFill>
                <a:latin typeface="Arial" panose="020B0604020202020204" pitchFamily="34" charset="0"/>
                <a:ea typeface="Arial" panose="020B0604020202020204" pitchFamily="34" charset="0"/>
              </a:rPr>
              <a:t>Universidad Nacional Experimental </a:t>
            </a:r>
          </a:p>
          <a:p>
            <a:pPr marL="0" indent="0" algn="ctr">
              <a:lnSpc>
                <a:spcPct val="120000"/>
              </a:lnSpc>
              <a:spcBef>
                <a:spcPts val="0"/>
              </a:spcBef>
              <a:buNone/>
            </a:pPr>
            <a:r>
              <a:rPr lang="es-ES" sz="1800" b="1" dirty="0">
                <a:solidFill>
                  <a:schemeClr val="bg1">
                    <a:lumMod val="95000"/>
                  </a:schemeClr>
                </a:solidFill>
                <a:latin typeface="Arial" panose="020B0604020202020204" pitchFamily="34" charset="0"/>
                <a:ea typeface="Arial" panose="020B0604020202020204" pitchFamily="34" charset="0"/>
              </a:rPr>
              <a:t>De los Llanos Occidentales “Ezequiel Zamora” </a:t>
            </a:r>
          </a:p>
          <a:p>
            <a:pPr marL="0" indent="0" algn="ctr">
              <a:lnSpc>
                <a:spcPct val="120000"/>
              </a:lnSpc>
              <a:spcBef>
                <a:spcPts val="0"/>
              </a:spcBef>
              <a:buNone/>
            </a:pPr>
            <a:r>
              <a:rPr lang="es-ES" sz="1800" b="1" dirty="0">
                <a:solidFill>
                  <a:schemeClr val="bg1">
                    <a:lumMod val="95000"/>
                  </a:schemeClr>
                </a:solidFill>
                <a:latin typeface="Arial" panose="020B0604020202020204" pitchFamily="34" charset="0"/>
                <a:ea typeface="Arial" panose="020B0604020202020204" pitchFamily="34" charset="0"/>
              </a:rPr>
              <a:t>Vicerrectorado de Planificación y Desarrollo Social </a:t>
            </a:r>
          </a:p>
          <a:p>
            <a:pPr marL="0" indent="0" algn="ctr">
              <a:lnSpc>
                <a:spcPct val="120000"/>
              </a:lnSpc>
              <a:spcBef>
                <a:spcPts val="0"/>
              </a:spcBef>
              <a:buNone/>
            </a:pPr>
            <a:r>
              <a:rPr lang="es-ES" sz="1800" b="1" dirty="0">
                <a:solidFill>
                  <a:schemeClr val="bg1">
                    <a:lumMod val="95000"/>
                  </a:schemeClr>
                </a:solidFill>
                <a:latin typeface="Arial" panose="020B0604020202020204" pitchFamily="34" charset="0"/>
                <a:ea typeface="Arial" panose="020B0604020202020204" pitchFamily="34" charset="0"/>
              </a:rPr>
              <a:t>Programa de Ciencias Básicas y Aplicadas </a:t>
            </a:r>
          </a:p>
          <a:p>
            <a:pPr marL="0" indent="0" algn="ctr">
              <a:lnSpc>
                <a:spcPct val="120000"/>
              </a:lnSpc>
              <a:spcBef>
                <a:spcPts val="0"/>
              </a:spcBef>
              <a:buNone/>
            </a:pPr>
            <a:r>
              <a:rPr lang="es-ES" sz="1800" b="1" dirty="0">
                <a:solidFill>
                  <a:schemeClr val="bg1">
                    <a:lumMod val="95000"/>
                  </a:schemeClr>
                </a:solidFill>
                <a:latin typeface="Arial" panose="020B0604020202020204" pitchFamily="34" charset="0"/>
                <a:ea typeface="Arial" panose="020B0604020202020204" pitchFamily="34" charset="0"/>
              </a:rPr>
              <a:t>Subprograma de Ingeniería en Informática </a:t>
            </a:r>
          </a:p>
          <a:p>
            <a:pPr marL="0" indent="0" algn="ctr">
              <a:lnSpc>
                <a:spcPct val="120000"/>
              </a:lnSpc>
              <a:spcBef>
                <a:spcPts val="0"/>
              </a:spcBef>
              <a:buNone/>
            </a:pPr>
            <a:r>
              <a:rPr lang="es-ES" sz="1800" b="1" dirty="0">
                <a:solidFill>
                  <a:schemeClr val="bg1">
                    <a:lumMod val="95000"/>
                  </a:schemeClr>
                </a:solidFill>
                <a:latin typeface="Arial" panose="020B0604020202020204" pitchFamily="34" charset="0"/>
                <a:ea typeface="Arial" panose="020B0604020202020204" pitchFamily="34" charset="0"/>
              </a:rPr>
              <a:t>UNELLEZ – Barinas</a:t>
            </a:r>
            <a:endParaRPr lang="es-VE" sz="1800" dirty="0">
              <a:solidFill>
                <a:schemeClr val="bg1">
                  <a:lumMod val="95000"/>
                </a:schemeClr>
              </a:solidFill>
              <a:latin typeface="Arial" panose="020B0604020202020204" pitchFamily="34" charset="0"/>
              <a:ea typeface="Arial" panose="020B0604020202020204" pitchFamily="34" charset="0"/>
            </a:endParaRPr>
          </a:p>
          <a:p>
            <a:endParaRPr lang="es-VE" dirty="0"/>
          </a:p>
        </p:txBody>
      </p:sp>
      <p:pic>
        <p:nvPicPr>
          <p:cNvPr id="11" name="Imagen 10">
            <a:extLst>
              <a:ext uri="{FF2B5EF4-FFF2-40B4-BE49-F238E27FC236}">
                <a16:creationId xmlns:a16="http://schemas.microsoft.com/office/drawing/2014/main" xmlns="" id="{7BFFDB40-5B42-4685-ABD4-8EAD76523747}"/>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0732" y="294544"/>
            <a:ext cx="1543490" cy="1575581"/>
          </a:xfrm>
          <a:prstGeom prst="rect">
            <a:avLst/>
          </a:prstGeom>
          <a:noFill/>
          <a:ln>
            <a:noFill/>
          </a:ln>
        </p:spPr>
      </p:pic>
      <p:sp>
        <p:nvSpPr>
          <p:cNvPr id="7" name="Rectángulo: esquinas redondeadas 6">
            <a:extLst>
              <a:ext uri="{FF2B5EF4-FFF2-40B4-BE49-F238E27FC236}">
                <a16:creationId xmlns:a16="http://schemas.microsoft.com/office/drawing/2014/main" xmlns="" id="{2EDF8B80-C238-4E2A-954A-0B4F50C28135}"/>
              </a:ext>
            </a:extLst>
          </p:cNvPr>
          <p:cNvSpPr/>
          <p:nvPr/>
        </p:nvSpPr>
        <p:spPr>
          <a:xfrm>
            <a:off x="3160295" y="2164671"/>
            <a:ext cx="8241358" cy="3212375"/>
          </a:xfrm>
          <a:prstGeom prst="roundRect">
            <a:avLst>
              <a:gd name="adj" fmla="val 3826"/>
            </a:avLst>
          </a:prstGeom>
          <a:noFill/>
          <a:ln w="76200">
            <a:solidFill>
              <a:srgbClr val="282C32"/>
            </a:solidFill>
          </a:ln>
          <a:effectLst>
            <a:outerShdw blurRad="635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sp>
        <p:nvSpPr>
          <p:cNvPr id="12" name="Subtítulo 2">
            <a:extLst>
              <a:ext uri="{FF2B5EF4-FFF2-40B4-BE49-F238E27FC236}">
                <a16:creationId xmlns:a16="http://schemas.microsoft.com/office/drawing/2014/main" xmlns="" id="{90EE682C-E740-47F1-B490-D2E2DD91035F}"/>
              </a:ext>
            </a:extLst>
          </p:cNvPr>
          <p:cNvSpPr txBox="1">
            <a:spLocks/>
          </p:cNvSpPr>
          <p:nvPr/>
        </p:nvSpPr>
        <p:spPr>
          <a:xfrm>
            <a:off x="9734508" y="5496178"/>
            <a:ext cx="4618893" cy="2461538"/>
          </a:xfrm>
          <a:prstGeom prst="rect">
            <a:avLst/>
          </a:prstGeom>
        </p:spPr>
        <p:txBody>
          <a:bodyPr vert="horz" lIns="91440" tIns="45720" rIns="91440" bIns="45720" rtlCol="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20000"/>
              </a:lnSpc>
            </a:pPr>
            <a:r>
              <a:rPr lang="es-ES" sz="1800" b="1" u="sng" dirty="0">
                <a:solidFill>
                  <a:schemeClr val="bg1">
                    <a:lumMod val="95000"/>
                  </a:schemeClr>
                </a:solidFill>
                <a:effectLst/>
                <a:latin typeface="Montserrat" panose="00000500000000000000" pitchFamily="2" charset="0"/>
                <a:ea typeface="Arial" panose="020B0604020202020204" pitchFamily="34" charset="0"/>
              </a:rPr>
              <a:t>Autores</a:t>
            </a:r>
            <a:r>
              <a:rPr lang="es-ES" sz="1800" b="1" dirty="0">
                <a:solidFill>
                  <a:schemeClr val="bg1">
                    <a:lumMod val="95000"/>
                  </a:schemeClr>
                </a:solidFill>
                <a:effectLst/>
                <a:latin typeface="Montserrat" panose="00000500000000000000" pitchFamily="2" charset="0"/>
                <a:ea typeface="Arial" panose="020B0604020202020204" pitchFamily="34" charset="0"/>
              </a:rPr>
              <a:t>:</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Caballero Liuzza, Francesco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 </a:t>
            </a:r>
            <a:r>
              <a:rPr lang="es-ES" sz="1800" dirty="0">
                <a:solidFill>
                  <a:schemeClr val="bg1">
                    <a:lumMod val="95000"/>
                  </a:schemeClr>
                </a:solidFill>
                <a:effectLst/>
                <a:latin typeface="Montserrat" panose="00000500000000000000" pitchFamily="2" charset="0"/>
                <a:ea typeface="Arial" panose="020B0604020202020204" pitchFamily="34" charset="0"/>
              </a:rPr>
              <a:t>30.609.726</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Ferrer Fernández, Ángel David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 </a:t>
            </a:r>
            <a:r>
              <a:rPr lang="es-ES" sz="1800" dirty="0">
                <a:solidFill>
                  <a:schemeClr val="bg1">
                    <a:lumMod val="95000"/>
                  </a:schemeClr>
                </a:solidFill>
                <a:effectLst/>
                <a:latin typeface="Montserrat" panose="00000500000000000000" pitchFamily="2" charset="0"/>
                <a:ea typeface="Arial" panose="020B0604020202020204" pitchFamily="34" charset="0"/>
              </a:rPr>
              <a:t>28.740.358</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Piñero Ceballos, Daniel Alejandro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 </a:t>
            </a:r>
            <a:r>
              <a:rPr lang="es-ES" sz="1800" dirty="0">
                <a:solidFill>
                  <a:schemeClr val="bg1">
                    <a:lumMod val="95000"/>
                  </a:schemeClr>
                </a:solidFill>
                <a:effectLst/>
                <a:latin typeface="Montserrat" panose="00000500000000000000" pitchFamily="2" charset="0"/>
                <a:ea typeface="Arial" panose="020B0604020202020204" pitchFamily="34" charset="0"/>
              </a:rPr>
              <a:t>30.645.534</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Roa Ng, Bryant Jesús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 </a:t>
            </a:r>
            <a:r>
              <a:rPr lang="es-ES" sz="1800" dirty="0">
                <a:solidFill>
                  <a:schemeClr val="bg1">
                    <a:lumMod val="95000"/>
                  </a:schemeClr>
                </a:solidFill>
                <a:effectLst/>
                <a:latin typeface="Montserrat" panose="00000500000000000000" pitchFamily="2" charset="0"/>
                <a:ea typeface="Arial" panose="020B0604020202020204" pitchFamily="34" charset="0"/>
              </a:rPr>
              <a:t>30.147.007</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Urbina Páez, Abdiel Asad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a:t>
            </a:r>
            <a:r>
              <a:rPr lang="es-ES" sz="1800" dirty="0">
                <a:solidFill>
                  <a:schemeClr val="bg1">
                    <a:lumMod val="95000"/>
                  </a:schemeClr>
                </a:solidFill>
                <a:effectLst/>
                <a:latin typeface="Montserrat" panose="00000500000000000000" pitchFamily="2" charset="0"/>
                <a:ea typeface="Arial" panose="020B0604020202020204" pitchFamily="34" charset="0"/>
              </a:rPr>
              <a:t> 29.840.561</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Valero Arellano, Luis Alfredo</a:t>
            </a:r>
            <a:r>
              <a:rPr lang="es-VE" sz="1800" dirty="0">
                <a:solidFill>
                  <a:schemeClr val="bg1">
                    <a:lumMod val="95000"/>
                  </a:schemeClr>
                </a:solidFill>
                <a:latin typeface="Montserrat" panose="00000500000000000000" pitchFamily="2" charset="0"/>
                <a:ea typeface="Arial" panose="020B0604020202020204" pitchFamily="34" charset="0"/>
              </a:rPr>
              <a:t>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a:t>
            </a:r>
            <a:r>
              <a:rPr lang="es-ES" sz="1800" dirty="0">
                <a:solidFill>
                  <a:schemeClr val="bg1">
                    <a:lumMod val="95000"/>
                  </a:schemeClr>
                </a:solidFill>
                <a:effectLst/>
                <a:latin typeface="Montserrat" panose="00000500000000000000" pitchFamily="2" charset="0"/>
                <a:ea typeface="Arial" panose="020B0604020202020204" pitchFamily="34" charset="0"/>
              </a:rPr>
              <a:t> 30.052.207</a:t>
            </a:r>
            <a:endParaRPr lang="es-VE" dirty="0">
              <a:solidFill>
                <a:schemeClr val="bg1">
                  <a:lumMod val="95000"/>
                </a:schemeClr>
              </a:solidFill>
              <a:latin typeface="Montserrat" panose="00000500000000000000" pitchFamily="2" charset="0"/>
            </a:endParaRPr>
          </a:p>
        </p:txBody>
      </p:sp>
      <p:sp>
        <p:nvSpPr>
          <p:cNvPr id="13" name="Subtítulo 2">
            <a:extLst>
              <a:ext uri="{FF2B5EF4-FFF2-40B4-BE49-F238E27FC236}">
                <a16:creationId xmlns:a16="http://schemas.microsoft.com/office/drawing/2014/main" xmlns="" id="{32F9CB1A-FAE2-4682-81CD-166C0B1E7E09}"/>
              </a:ext>
            </a:extLst>
          </p:cNvPr>
          <p:cNvSpPr txBox="1">
            <a:spLocks/>
          </p:cNvSpPr>
          <p:nvPr/>
        </p:nvSpPr>
        <p:spPr>
          <a:xfrm>
            <a:off x="273061" y="5074948"/>
            <a:ext cx="3024137" cy="2722097"/>
          </a:xfrm>
          <a:prstGeom prst="rect">
            <a:avLst/>
          </a:prstGeom>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50000"/>
              </a:lnSpc>
            </a:pPr>
            <a:r>
              <a:rPr lang="es-ES" sz="1800" b="1" u="sng" dirty="0">
                <a:solidFill>
                  <a:schemeClr val="bg1">
                    <a:lumMod val="95000"/>
                  </a:schemeClr>
                </a:solidFill>
                <a:effectLst/>
                <a:latin typeface="Montserrat" panose="00000500000000000000" pitchFamily="2" charset="0"/>
                <a:ea typeface="Arial" panose="020B0604020202020204" pitchFamily="34" charset="0"/>
              </a:rPr>
              <a:t>Tutor</a:t>
            </a:r>
            <a:r>
              <a:rPr lang="es-ES" sz="1800" b="1" dirty="0">
                <a:solidFill>
                  <a:schemeClr val="bg1">
                    <a:lumMod val="95000"/>
                  </a:schemeClr>
                </a:solidFill>
                <a:effectLst/>
                <a:latin typeface="Montserrat" panose="00000500000000000000" pitchFamily="2" charset="0"/>
                <a:ea typeface="Arial" panose="020B0604020202020204" pitchFamily="34" charset="0"/>
              </a:rPr>
              <a:t>:  </a:t>
            </a:r>
            <a:r>
              <a:rPr lang="es-ES" sz="1800" dirty="0">
                <a:solidFill>
                  <a:schemeClr val="bg1">
                    <a:lumMod val="95000"/>
                  </a:schemeClr>
                </a:solidFill>
                <a:effectLst/>
                <a:latin typeface="Montserrat" panose="00000500000000000000" pitchFamily="2" charset="0"/>
                <a:ea typeface="Arial" panose="020B0604020202020204" pitchFamily="34" charset="0"/>
              </a:rPr>
              <a:t>Aracelis González	</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l">
              <a:lnSpc>
                <a:spcPct val="150000"/>
              </a:lnSpc>
            </a:pPr>
            <a:r>
              <a:rPr lang="es-ES" sz="1800" b="1" u="sng" dirty="0">
                <a:solidFill>
                  <a:schemeClr val="bg1">
                    <a:lumMod val="95000"/>
                  </a:schemeClr>
                </a:solidFill>
                <a:effectLst/>
                <a:latin typeface="Montserrat" panose="00000500000000000000" pitchFamily="2" charset="0"/>
                <a:ea typeface="Arial" panose="020B0604020202020204" pitchFamily="34" charset="0"/>
              </a:rPr>
              <a:t>Subproyecto</a:t>
            </a:r>
            <a:r>
              <a:rPr lang="es-ES" sz="1800" b="1" dirty="0">
                <a:solidFill>
                  <a:schemeClr val="bg1">
                    <a:lumMod val="95000"/>
                  </a:schemeClr>
                </a:solidFill>
                <a:effectLst/>
                <a:latin typeface="Montserrat" panose="00000500000000000000" pitchFamily="2" charset="0"/>
                <a:ea typeface="Arial" panose="020B0604020202020204" pitchFamily="34" charset="0"/>
              </a:rPr>
              <a:t>:  </a:t>
            </a:r>
            <a:r>
              <a:rPr lang="es-ES" sz="1800" dirty="0">
                <a:solidFill>
                  <a:schemeClr val="bg1">
                    <a:lumMod val="95000"/>
                  </a:schemeClr>
                </a:solidFill>
                <a:effectLst/>
                <a:latin typeface="Montserrat" panose="00000500000000000000" pitchFamily="2" charset="0"/>
                <a:ea typeface="Arial" panose="020B0604020202020204" pitchFamily="34" charset="0"/>
              </a:rPr>
              <a:t>Metodología de la Investigación</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l">
              <a:lnSpc>
                <a:spcPct val="150000"/>
              </a:lnSpc>
            </a:pPr>
            <a:r>
              <a:rPr lang="es-ES" sz="1800" b="1" u="sng" dirty="0">
                <a:solidFill>
                  <a:schemeClr val="bg1">
                    <a:lumMod val="95000"/>
                  </a:schemeClr>
                </a:solidFill>
                <a:effectLst/>
                <a:latin typeface="Montserrat" panose="00000500000000000000" pitchFamily="2" charset="0"/>
                <a:ea typeface="Arial" panose="020B0604020202020204" pitchFamily="34" charset="0"/>
              </a:rPr>
              <a:t>Ingeniería en Informática</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l">
              <a:lnSpc>
                <a:spcPct val="150000"/>
              </a:lnSpc>
            </a:pPr>
            <a:r>
              <a:rPr lang="es-ES" sz="1800" b="1" u="sng" dirty="0">
                <a:solidFill>
                  <a:schemeClr val="bg1">
                    <a:lumMod val="95000"/>
                  </a:schemeClr>
                </a:solidFill>
                <a:effectLst/>
                <a:latin typeface="Montserrat" panose="00000500000000000000" pitchFamily="2" charset="0"/>
                <a:ea typeface="Arial" panose="020B0604020202020204" pitchFamily="34" charset="0"/>
              </a:rPr>
              <a:t>Semestre 2023-I-RG</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l">
              <a:lnSpc>
                <a:spcPct val="150000"/>
              </a:lnSpc>
            </a:pPr>
            <a:r>
              <a:rPr lang="es-ES" sz="1800" b="1" u="sng" dirty="0">
                <a:solidFill>
                  <a:schemeClr val="bg1">
                    <a:lumMod val="95000"/>
                  </a:schemeClr>
                </a:solidFill>
                <a:effectLst/>
                <a:uFill>
                  <a:solidFill>
                    <a:srgbClr val="262626"/>
                  </a:solidFill>
                </a:uFill>
                <a:latin typeface="Montserrat" panose="00000500000000000000" pitchFamily="2" charset="0"/>
                <a:ea typeface="Arial" panose="020B0604020202020204" pitchFamily="34" charset="0"/>
              </a:rPr>
              <a:t>Sección D-01</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l"/>
            <a:r>
              <a:rPr lang="es-ES" sz="1800" b="1" dirty="0">
                <a:solidFill>
                  <a:schemeClr val="bg1">
                    <a:lumMod val="95000"/>
                  </a:schemeClr>
                </a:solidFill>
                <a:effectLst/>
                <a:latin typeface="Montserrat" panose="00000500000000000000" pitchFamily="2" charset="0"/>
                <a:ea typeface="Arial" panose="020B0604020202020204" pitchFamily="34" charset="0"/>
              </a:rPr>
              <a:t>Módulo IV</a:t>
            </a:r>
            <a:endParaRPr lang="es-VE" dirty="0">
              <a:solidFill>
                <a:schemeClr val="bg1">
                  <a:lumMod val="95000"/>
                </a:schemeClr>
              </a:solidFill>
              <a:latin typeface="Montserrat" panose="00000500000000000000" pitchFamily="2" charset="0"/>
            </a:endParaRPr>
          </a:p>
        </p:txBody>
      </p:sp>
      <p:sp>
        <p:nvSpPr>
          <p:cNvPr id="14" name="Rectángulo: esquinas redondeadas 13">
            <a:extLst>
              <a:ext uri="{FF2B5EF4-FFF2-40B4-BE49-F238E27FC236}">
                <a16:creationId xmlns:a16="http://schemas.microsoft.com/office/drawing/2014/main" xmlns="" id="{AB374496-88DA-435F-8622-7430775DF5B0}"/>
              </a:ext>
            </a:extLst>
          </p:cNvPr>
          <p:cNvSpPr/>
          <p:nvPr/>
        </p:nvSpPr>
        <p:spPr>
          <a:xfrm>
            <a:off x="443969" y="244947"/>
            <a:ext cx="1817016" cy="1753288"/>
          </a:xfrm>
          <a:prstGeom prst="roundRect">
            <a:avLst>
              <a:gd name="adj" fmla="val 3826"/>
            </a:avLst>
          </a:prstGeom>
          <a:noFill/>
          <a:ln w="76200">
            <a:solidFill>
              <a:srgbClr val="282C32"/>
            </a:solidFill>
          </a:ln>
          <a:effectLst>
            <a:outerShdw blurRad="63500" sx="109000" sy="109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spTree>
    <p:extLst>
      <p:ext uri="{BB962C8B-B14F-4D97-AF65-F5344CB8AC3E}">
        <p14:creationId xmlns:p14="http://schemas.microsoft.com/office/powerpoint/2010/main" val="3767165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p:cNvPicPr>
            <a:picLocks noChangeAspect="1"/>
          </p:cNvPicPr>
          <p:nvPr/>
        </p:nvPicPr>
        <p:blipFill>
          <a:blip r:embed="rId3"/>
          <a:srcRect/>
          <a:stretch/>
        </p:blipFill>
        <p:spPr>
          <a:xfrm>
            <a:off x="2871537" y="0"/>
            <a:ext cx="11758862" cy="8229600"/>
          </a:xfrm>
          <a:prstGeom prst="rect">
            <a:avLst/>
          </a:prstGeom>
        </p:spPr>
      </p:pic>
      <p:sp>
        <p:nvSpPr>
          <p:cNvPr id="5" name="Shape 2"/>
          <p:cNvSpPr/>
          <p:nvPr/>
        </p:nvSpPr>
        <p:spPr>
          <a:xfrm>
            <a:off x="0" y="0"/>
            <a:ext cx="14630400" cy="8229600"/>
          </a:xfrm>
          <a:prstGeom prst="rect">
            <a:avLst/>
          </a:prstGeom>
          <a:solidFill>
            <a:srgbClr val="282C32">
              <a:alpha val="91000"/>
            </a:srgbClr>
          </a:solidFill>
          <a:ln/>
        </p:spPr>
        <p:txBody>
          <a:bodyPr/>
          <a:lstStyle/>
          <a:p>
            <a:endParaRPr lang="es-VE" dirty="0"/>
          </a:p>
        </p:txBody>
      </p:sp>
      <p:sp>
        <p:nvSpPr>
          <p:cNvPr id="6" name="Text 3"/>
          <p:cNvSpPr/>
          <p:nvPr/>
        </p:nvSpPr>
        <p:spPr>
          <a:xfrm>
            <a:off x="5754537" y="445132"/>
            <a:ext cx="6370320" cy="680876"/>
          </a:xfrm>
          <a:prstGeom prst="rect">
            <a:avLst/>
          </a:prstGeom>
          <a:noFill/>
          <a:ln/>
        </p:spPr>
        <p:txBody>
          <a:bodyPr wrap="none" rtlCol="0" anchor="t"/>
          <a:lstStyle/>
          <a:p>
            <a:pPr marL="0" indent="0">
              <a:lnSpc>
                <a:spcPts val="5402"/>
              </a:lnSpc>
              <a:buNone/>
            </a:pPr>
            <a:r>
              <a:rPr lang="es-VE" sz="4155" b="1" dirty="0">
                <a:solidFill>
                  <a:srgbClr val="60A9FF"/>
                </a:solidFill>
                <a:latin typeface="Barlow" pitchFamily="34" charset="0"/>
                <a:ea typeface="Barlow" pitchFamily="34" charset="-122"/>
                <a:cs typeface="Barlow" pitchFamily="34" charset="-120"/>
              </a:rPr>
              <a:t>Tipo de Investigación</a:t>
            </a:r>
          </a:p>
        </p:txBody>
      </p:sp>
      <p:sp>
        <p:nvSpPr>
          <p:cNvPr id="8" name="CuadroTexto 7">
            <a:extLst>
              <a:ext uri="{FF2B5EF4-FFF2-40B4-BE49-F238E27FC236}">
                <a16:creationId xmlns:a16="http://schemas.microsoft.com/office/drawing/2014/main" xmlns="" id="{F9334551-9E23-420B-9AB2-C4A3A37F2664}"/>
              </a:ext>
            </a:extLst>
          </p:cNvPr>
          <p:cNvSpPr txBox="1"/>
          <p:nvPr/>
        </p:nvSpPr>
        <p:spPr>
          <a:xfrm>
            <a:off x="5754537" y="1571140"/>
            <a:ext cx="7181266" cy="5755422"/>
          </a:xfrm>
          <a:prstGeom prst="rect">
            <a:avLst/>
          </a:prstGeom>
          <a:noFill/>
        </p:spPr>
        <p:txBody>
          <a:bodyPr wrap="square" rtlCol="0">
            <a:spAutoFit/>
          </a:bodyPr>
          <a:lstStyle/>
          <a:p>
            <a:pPr lvl="0" algn="just"/>
            <a:r>
              <a:rPr lang="es-ES" sz="1600" b="1" dirty="0">
                <a:solidFill>
                  <a:schemeClr val="bg1">
                    <a:lumMod val="95000"/>
                  </a:schemeClr>
                </a:solidFill>
                <a:effectLst/>
                <a:latin typeface="Montserrat" panose="00000500000000000000" pitchFamily="2" charset="0"/>
                <a:ea typeface="Arial" panose="020B0604020202020204" pitchFamily="34" charset="0"/>
              </a:rPr>
              <a:t>          </a:t>
            </a:r>
            <a:r>
              <a:rPr lang="es-ES" sz="1600" b="1" u="sng" dirty="0">
                <a:solidFill>
                  <a:schemeClr val="bg1">
                    <a:lumMod val="95000"/>
                  </a:schemeClr>
                </a:solidFill>
                <a:effectLst/>
                <a:latin typeface="Montserrat" panose="00000500000000000000" pitchFamily="2" charset="0"/>
                <a:ea typeface="Arial" panose="020B0604020202020204" pitchFamily="34" charset="0"/>
              </a:rPr>
              <a:t>De campo</a:t>
            </a:r>
            <a:r>
              <a:rPr lang="es-ES" sz="1600" b="1" dirty="0">
                <a:solidFill>
                  <a:schemeClr val="bg1">
                    <a:lumMod val="95000"/>
                  </a:schemeClr>
                </a:solidFill>
                <a:effectLst/>
                <a:latin typeface="Montserrat" panose="00000500000000000000" pitchFamily="2" charset="0"/>
                <a:ea typeface="Arial" panose="020B0604020202020204" pitchFamily="34" charset="0"/>
              </a:rPr>
              <a:t>:</a:t>
            </a:r>
            <a:r>
              <a:rPr lang="es-ES" sz="1600" dirty="0">
                <a:solidFill>
                  <a:schemeClr val="bg1">
                    <a:lumMod val="95000"/>
                  </a:schemeClr>
                </a:solidFill>
                <a:effectLst/>
                <a:latin typeface="Montserrat" panose="00000500000000000000" pitchFamily="2" charset="0"/>
                <a:ea typeface="Arial" panose="020B0604020202020204" pitchFamily="34" charset="0"/>
              </a:rPr>
              <a:t> La investigación se llevó a cabo a través de la metodología de Investigación Acción Participativa Transformadora (IAPT)</a:t>
            </a:r>
          </a:p>
          <a:p>
            <a:pPr lvl="0"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Se considera cinco pasos importantes a seguir: Diagnosticar, Planificar, Ejecutar, Evaluar y Sistematizar.</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b="1" u="sng" dirty="0">
                <a:solidFill>
                  <a:schemeClr val="bg1">
                    <a:lumMod val="95000"/>
                  </a:schemeClr>
                </a:solidFill>
                <a:effectLst/>
                <a:latin typeface="Montserrat" panose="00000500000000000000" pitchFamily="2" charset="0"/>
                <a:ea typeface="Arial" panose="020B0604020202020204" pitchFamily="34" charset="0"/>
              </a:rPr>
              <a:t>Diagnosticar</a:t>
            </a:r>
            <a:r>
              <a:rPr lang="es-ES" sz="1600" b="1" dirty="0">
                <a:solidFill>
                  <a:schemeClr val="bg1">
                    <a:lumMod val="95000"/>
                  </a:schemeClr>
                </a:solidFill>
                <a:effectLst/>
                <a:latin typeface="Montserrat" panose="00000500000000000000" pitchFamily="2" charset="0"/>
                <a:ea typeface="Arial" panose="020B0604020202020204" pitchFamily="34" charset="0"/>
              </a:rPr>
              <a:t>:</a:t>
            </a:r>
            <a:r>
              <a:rPr lang="es-ES" sz="1600" dirty="0">
                <a:solidFill>
                  <a:schemeClr val="bg1">
                    <a:lumMod val="95000"/>
                  </a:schemeClr>
                </a:solidFill>
                <a:effectLst/>
                <a:latin typeface="Montserrat" panose="00000500000000000000" pitchFamily="2" charset="0"/>
                <a:ea typeface="Arial" panose="020B0604020202020204" pitchFamily="34" charset="0"/>
              </a:rPr>
              <a:t> Esta fase permite el análisis y reflexión con sentido crítico y autocrítico del problema. </a:t>
            </a:r>
            <a:endParaRPr lang="es-VE" sz="1600" dirty="0">
              <a:solidFill>
                <a:schemeClr val="bg1">
                  <a:lumMod val="95000"/>
                </a:schemeClr>
              </a:solidFill>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b="1" u="sng" dirty="0">
                <a:solidFill>
                  <a:schemeClr val="bg1">
                    <a:lumMod val="95000"/>
                  </a:schemeClr>
                </a:solidFill>
                <a:effectLst/>
                <a:latin typeface="Montserrat" panose="00000500000000000000" pitchFamily="2" charset="0"/>
                <a:ea typeface="Arial" panose="020B0604020202020204" pitchFamily="34" charset="0"/>
              </a:rPr>
              <a:t>Planificar</a:t>
            </a:r>
            <a:r>
              <a:rPr lang="es-ES" sz="1600" b="1" dirty="0">
                <a:solidFill>
                  <a:schemeClr val="bg1">
                    <a:lumMod val="95000"/>
                  </a:schemeClr>
                </a:solidFill>
                <a:effectLst/>
                <a:latin typeface="Montserrat" panose="00000500000000000000" pitchFamily="2" charset="0"/>
                <a:ea typeface="Arial" panose="020B0604020202020204" pitchFamily="34" charset="0"/>
              </a:rPr>
              <a:t>: </a:t>
            </a:r>
            <a:r>
              <a:rPr lang="es-ES" sz="1600" dirty="0">
                <a:solidFill>
                  <a:schemeClr val="bg1">
                    <a:lumMod val="95000"/>
                  </a:schemeClr>
                </a:solidFill>
                <a:effectLst/>
                <a:latin typeface="Montserrat" panose="00000500000000000000" pitchFamily="2" charset="0"/>
                <a:ea typeface="Arial" panose="020B0604020202020204" pitchFamily="34" charset="0"/>
              </a:rPr>
              <a:t>La planificación consiste en elaborar “Estrategias para Mejorar el Sustento Económico Familiar.</a:t>
            </a:r>
            <a:endParaRPr lang="es-VE" sz="1600" dirty="0">
              <a:solidFill>
                <a:schemeClr val="bg1">
                  <a:lumMod val="95000"/>
                </a:schemeClr>
              </a:solidFill>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b="1" u="sng" dirty="0">
                <a:solidFill>
                  <a:schemeClr val="bg1">
                    <a:lumMod val="95000"/>
                  </a:schemeClr>
                </a:solidFill>
                <a:effectLst/>
                <a:latin typeface="Montserrat" panose="00000500000000000000" pitchFamily="2" charset="0"/>
                <a:ea typeface="Arial" panose="020B0604020202020204" pitchFamily="34" charset="0"/>
              </a:rPr>
              <a:t>Ejecutar</a:t>
            </a:r>
            <a:r>
              <a:rPr lang="es-ES" sz="1600" b="1" dirty="0">
                <a:solidFill>
                  <a:schemeClr val="bg1">
                    <a:lumMod val="95000"/>
                  </a:schemeClr>
                </a:solidFill>
                <a:effectLst/>
                <a:latin typeface="Montserrat" panose="00000500000000000000" pitchFamily="2" charset="0"/>
                <a:ea typeface="Arial" panose="020B0604020202020204" pitchFamily="34" charset="0"/>
              </a:rPr>
              <a:t>: </a:t>
            </a:r>
            <a:r>
              <a:rPr lang="es-ES" sz="1600" dirty="0">
                <a:solidFill>
                  <a:schemeClr val="bg1">
                    <a:lumMod val="95000"/>
                  </a:schemeClr>
                </a:solidFill>
                <a:effectLst/>
                <a:latin typeface="Montserrat" panose="00000500000000000000" pitchFamily="2" charset="0"/>
                <a:ea typeface="Arial" panose="020B0604020202020204" pitchFamily="34" charset="0"/>
              </a:rPr>
              <a:t>Es el momento en la cual se procede al desarrollo efectivo de las acciones de acuerdo al plan elaborado.</a:t>
            </a:r>
            <a:endParaRPr lang="es-VE" sz="1600" dirty="0">
              <a:solidFill>
                <a:schemeClr val="bg1">
                  <a:lumMod val="95000"/>
                </a:schemeClr>
              </a:solidFill>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b="1" u="sng" dirty="0">
                <a:solidFill>
                  <a:schemeClr val="bg1">
                    <a:lumMod val="95000"/>
                  </a:schemeClr>
                </a:solidFill>
                <a:effectLst/>
                <a:latin typeface="Montserrat" panose="00000500000000000000" pitchFamily="2" charset="0"/>
                <a:ea typeface="Arial" panose="020B0604020202020204" pitchFamily="34" charset="0"/>
              </a:rPr>
              <a:t>Evaluación</a:t>
            </a:r>
            <a:r>
              <a:rPr lang="es-ES" sz="1600" b="1" dirty="0">
                <a:solidFill>
                  <a:schemeClr val="bg1">
                    <a:lumMod val="95000"/>
                  </a:schemeClr>
                </a:solidFill>
                <a:effectLst/>
                <a:latin typeface="Montserrat" panose="00000500000000000000" pitchFamily="2" charset="0"/>
                <a:ea typeface="Arial" panose="020B0604020202020204" pitchFamily="34" charset="0"/>
              </a:rPr>
              <a:t>:</a:t>
            </a:r>
            <a:r>
              <a:rPr lang="es-ES" sz="1600" dirty="0">
                <a:solidFill>
                  <a:schemeClr val="bg1">
                    <a:lumMod val="95000"/>
                  </a:schemeClr>
                </a:solidFill>
                <a:effectLst/>
                <a:latin typeface="Montserrat" panose="00000500000000000000" pitchFamily="2" charset="0"/>
                <a:ea typeface="Arial" panose="020B0604020202020204" pitchFamily="34" charset="0"/>
              </a:rPr>
              <a:t> Es el proceso de valoración de las actividades colectivas implementadas con los habitantes y los resultados obtenidos en cada una.</a:t>
            </a:r>
            <a:endParaRPr lang="es-VE" sz="1600" dirty="0">
              <a:solidFill>
                <a:schemeClr val="bg1">
                  <a:lumMod val="95000"/>
                </a:schemeClr>
              </a:solidFill>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endParaRPr lang="es-VE" sz="1600" b="1" u="sng"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b="1" u="sng" dirty="0">
                <a:solidFill>
                  <a:schemeClr val="bg1">
                    <a:lumMod val="95000"/>
                  </a:schemeClr>
                </a:solidFill>
                <a:effectLst/>
                <a:latin typeface="Montserrat" panose="00000500000000000000" pitchFamily="2" charset="0"/>
                <a:ea typeface="Arial" panose="020B0604020202020204" pitchFamily="34" charset="0"/>
              </a:rPr>
              <a:t>Sistematización</a:t>
            </a:r>
            <a:r>
              <a:rPr lang="es-ES" sz="1600" b="1" dirty="0">
                <a:solidFill>
                  <a:schemeClr val="bg1">
                    <a:lumMod val="95000"/>
                  </a:schemeClr>
                </a:solidFill>
                <a:effectLst/>
                <a:latin typeface="Montserrat" panose="00000500000000000000" pitchFamily="2" charset="0"/>
                <a:ea typeface="Arial" panose="020B0604020202020204" pitchFamily="34" charset="0"/>
              </a:rPr>
              <a:t>:</a:t>
            </a:r>
            <a:r>
              <a:rPr lang="es-ES" sz="1600" dirty="0">
                <a:solidFill>
                  <a:schemeClr val="bg1">
                    <a:lumMod val="95000"/>
                  </a:schemeClr>
                </a:solidFill>
                <a:effectLst/>
                <a:latin typeface="Montserrat" panose="00000500000000000000" pitchFamily="2" charset="0"/>
                <a:ea typeface="Arial" panose="020B0604020202020204" pitchFamily="34" charset="0"/>
              </a:rPr>
              <a:t> Es el momento en que se plasma la teoría obtenida basada en los resultados que arrojaron las técnicas utilizadas</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pic>
        <p:nvPicPr>
          <p:cNvPr id="10" name="Imagen 9">
            <a:extLst>
              <a:ext uri="{FF2B5EF4-FFF2-40B4-BE49-F238E27FC236}">
                <a16:creationId xmlns:a16="http://schemas.microsoft.com/office/drawing/2014/main" xmlns="" id="{585F1320-F7B2-4FE0-B522-999C5EBFD4D9}"/>
              </a:ext>
            </a:extLst>
          </p:cNvPr>
          <p:cNvPicPr>
            <a:picLocks noChangeAspect="1"/>
          </p:cNvPicPr>
          <p:nvPr/>
        </p:nvPicPr>
        <p:blipFill rotWithShape="1">
          <a:blip r:embed="rId4"/>
          <a:srcRect l="56429"/>
          <a:stretch/>
        </p:blipFill>
        <p:spPr>
          <a:xfrm>
            <a:off x="0" y="0"/>
            <a:ext cx="5285232" cy="8229600"/>
          </a:xfrm>
          <a:prstGeom prst="rect">
            <a:avLst/>
          </a:prstGeom>
        </p:spPr>
      </p:pic>
    </p:spTree>
    <p:extLst>
      <p:ext uri="{BB962C8B-B14F-4D97-AF65-F5344CB8AC3E}">
        <p14:creationId xmlns:p14="http://schemas.microsoft.com/office/powerpoint/2010/main" val="2251369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839786" y="427962"/>
            <a:ext cx="4693920" cy="680876"/>
          </a:xfrm>
          <a:prstGeom prst="rect">
            <a:avLst/>
          </a:prstGeom>
          <a:noFill/>
          <a:ln/>
        </p:spPr>
        <p:txBody>
          <a:bodyPr wrap="none" rtlCol="0" anchor="t"/>
          <a:lstStyle/>
          <a:p>
            <a:pPr marL="0" indent="0">
              <a:lnSpc>
                <a:spcPts val="5402"/>
              </a:lnSpc>
              <a:buNone/>
            </a:pPr>
            <a:r>
              <a:rPr lang="en-US" sz="4155" b="1" dirty="0">
                <a:solidFill>
                  <a:srgbClr val="60A9FF"/>
                </a:solidFill>
                <a:latin typeface="Barlow" pitchFamily="34" charset="0"/>
                <a:ea typeface="Barlow" pitchFamily="34" charset="-122"/>
                <a:cs typeface="Barlow" pitchFamily="34" charset="-120"/>
              </a:rPr>
              <a:t>Población</a:t>
            </a:r>
            <a:endParaRPr lang="en-US" sz="4155"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8" name="CuadroTexto 7">
            <a:extLst>
              <a:ext uri="{FF2B5EF4-FFF2-40B4-BE49-F238E27FC236}">
                <a16:creationId xmlns:a16="http://schemas.microsoft.com/office/drawing/2014/main" xmlns="" id="{6302B82A-B278-4D7E-83B8-045F5F2BBE1B}"/>
              </a:ext>
            </a:extLst>
          </p:cNvPr>
          <p:cNvSpPr txBox="1"/>
          <p:nvPr/>
        </p:nvSpPr>
        <p:spPr>
          <a:xfrm>
            <a:off x="839787" y="1405420"/>
            <a:ext cx="7373771" cy="1569660"/>
          </a:xfrm>
          <a:prstGeom prst="rect">
            <a:avLst/>
          </a:prstGeom>
          <a:noFill/>
        </p:spPr>
        <p:txBody>
          <a:bodyPr wrap="square" rtlCol="0">
            <a:spAutoFit/>
          </a:bodyPr>
          <a:lstStyle/>
          <a:p>
            <a:pPr indent="449580" algn="just"/>
            <a:r>
              <a:rPr lang="es-ES" sz="1600" dirty="0" smtClean="0">
                <a:solidFill>
                  <a:schemeClr val="bg1">
                    <a:lumMod val="95000"/>
                  </a:schemeClr>
                </a:solidFill>
                <a:effectLst/>
                <a:latin typeface="Montserrat" panose="00000500000000000000" pitchFamily="2" charset="0"/>
                <a:ea typeface="Arial" panose="020B0604020202020204" pitchFamily="34" charset="0"/>
              </a:rPr>
              <a:t>Consiste </a:t>
            </a:r>
            <a:r>
              <a:rPr lang="es-ES" sz="1600" dirty="0">
                <a:solidFill>
                  <a:schemeClr val="bg1">
                    <a:lumMod val="95000"/>
                  </a:schemeClr>
                </a:solidFill>
                <a:effectLst/>
                <a:latin typeface="Montserrat" panose="00000500000000000000" pitchFamily="2" charset="0"/>
                <a:ea typeface="Arial" panose="020B0604020202020204" pitchFamily="34" charset="0"/>
              </a:rPr>
              <a:t>en la selección de aquellas unidades bien sea sujeto o cosa y de los cuales se pueden obtener los datos necesarios orientados a desarrollar los objetivos de la investigación. En nuestro trabajo investigativo está conformada por 64 familias que las conforman 109 habitantes de la Urbanización “Rómulo Betancourt” (Calle 2), Parroquia Barrancas, Municipio Cruz Paredes - Estado Barinas.</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sp>
        <p:nvSpPr>
          <p:cNvPr id="9" name="Text 2">
            <a:extLst>
              <a:ext uri="{FF2B5EF4-FFF2-40B4-BE49-F238E27FC236}">
                <a16:creationId xmlns:a16="http://schemas.microsoft.com/office/drawing/2014/main" xmlns="" id="{5F90642F-A3DD-4826-893B-67EE69EE6041}"/>
              </a:ext>
            </a:extLst>
          </p:cNvPr>
          <p:cNvSpPr/>
          <p:nvPr/>
        </p:nvSpPr>
        <p:spPr>
          <a:xfrm>
            <a:off x="791528" y="3525905"/>
            <a:ext cx="4693920" cy="680876"/>
          </a:xfrm>
          <a:prstGeom prst="rect">
            <a:avLst/>
          </a:prstGeom>
          <a:noFill/>
          <a:ln/>
        </p:spPr>
        <p:txBody>
          <a:bodyPr wrap="none" rtlCol="0" anchor="t"/>
          <a:lstStyle/>
          <a:p>
            <a:pPr marL="0" indent="0">
              <a:lnSpc>
                <a:spcPts val="5402"/>
              </a:lnSpc>
              <a:buNone/>
            </a:pPr>
            <a:r>
              <a:rPr lang="es-VE" sz="4155" b="1" dirty="0">
                <a:solidFill>
                  <a:srgbClr val="60A9FF"/>
                </a:solidFill>
                <a:latin typeface="Barlow" pitchFamily="34" charset="0"/>
                <a:ea typeface="Barlow" pitchFamily="34" charset="-122"/>
                <a:cs typeface="Barlow" pitchFamily="34" charset="-120"/>
              </a:rPr>
              <a:t>Muestra</a:t>
            </a:r>
            <a:endParaRPr lang="es-VE" sz="4155" dirty="0"/>
          </a:p>
        </p:txBody>
      </p:sp>
      <p:sp>
        <p:nvSpPr>
          <p:cNvPr id="10" name="CuadroTexto 9">
            <a:extLst>
              <a:ext uri="{FF2B5EF4-FFF2-40B4-BE49-F238E27FC236}">
                <a16:creationId xmlns:a16="http://schemas.microsoft.com/office/drawing/2014/main" xmlns="" id="{704DA368-BA5C-4A25-A3B5-EB81736FF20D}"/>
              </a:ext>
            </a:extLst>
          </p:cNvPr>
          <p:cNvSpPr txBox="1"/>
          <p:nvPr/>
        </p:nvSpPr>
        <p:spPr>
          <a:xfrm>
            <a:off x="839786" y="4664143"/>
            <a:ext cx="7373771" cy="1815882"/>
          </a:xfrm>
          <a:prstGeom prst="rect">
            <a:avLst/>
          </a:prstGeom>
          <a:noFill/>
        </p:spPr>
        <p:txBody>
          <a:bodyPr wrap="square" rtlCol="0">
            <a:spAutoFit/>
          </a:bodyPr>
          <a:lstStyle/>
          <a:p>
            <a:pPr lvl="0" algn="just"/>
            <a:r>
              <a:rPr lang="es-ES" sz="1600" b="1" dirty="0">
                <a:solidFill>
                  <a:schemeClr val="bg1">
                    <a:lumMod val="95000"/>
                  </a:schemeClr>
                </a:solidFill>
                <a:latin typeface="Montserrat" panose="00000500000000000000" pitchFamily="2" charset="0"/>
                <a:ea typeface="Arial" panose="020B0604020202020204" pitchFamily="34" charset="0"/>
              </a:rPr>
              <a:t> </a:t>
            </a:r>
            <a:r>
              <a:rPr lang="es-ES" sz="1600" b="1" dirty="0" smtClean="0">
                <a:solidFill>
                  <a:schemeClr val="bg1">
                    <a:lumMod val="95000"/>
                  </a:schemeClr>
                </a:solidFill>
                <a:latin typeface="Montserrat" panose="00000500000000000000" pitchFamily="2" charset="0"/>
                <a:ea typeface="Arial" panose="020B0604020202020204" pitchFamily="34" charset="0"/>
              </a:rPr>
              <a:t>       </a:t>
            </a:r>
            <a:r>
              <a:rPr lang="es-ES" sz="1600" dirty="0" smtClean="0">
                <a:solidFill>
                  <a:schemeClr val="bg1">
                    <a:lumMod val="95000"/>
                  </a:schemeClr>
                </a:solidFill>
                <a:effectLst/>
                <a:latin typeface="Montserrat" panose="00000500000000000000" pitchFamily="2" charset="0"/>
                <a:ea typeface="Arial" panose="020B0604020202020204" pitchFamily="34" charset="0"/>
              </a:rPr>
              <a:t>Es </a:t>
            </a:r>
            <a:r>
              <a:rPr lang="es-ES" sz="1600" dirty="0">
                <a:solidFill>
                  <a:schemeClr val="bg1">
                    <a:lumMod val="95000"/>
                  </a:schemeClr>
                </a:solidFill>
                <a:effectLst/>
                <a:latin typeface="Montserrat" panose="00000500000000000000" pitchFamily="2" charset="0"/>
                <a:ea typeface="Arial" panose="020B0604020202020204" pitchFamily="34" charset="0"/>
              </a:rPr>
              <a:t>un subconjunto de elementos que pertenecen a ese conjunto definido en sus características que se llama población. El método de muestreo será de tipo probabilístico estratificado ya que se determinará con base en los objetivos del estudio, al esquema de la investigación y al alcance de sus contribuciones. Por lo tanto, se tomó en cuenta un grupo de (5) familias, (2) miembros del consejo comunal, 2 voceros del CLAP, un (1) representante de la alcaldía del Municipio Cruz Paredes.</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sp>
        <p:nvSpPr>
          <p:cNvPr id="11" name="Rectángulo: esquinas redondeadas 10">
            <a:extLst>
              <a:ext uri="{FF2B5EF4-FFF2-40B4-BE49-F238E27FC236}">
                <a16:creationId xmlns:a16="http://schemas.microsoft.com/office/drawing/2014/main" xmlns="" id="{5A652A0C-5622-4DC5-976D-8677DA35D547}"/>
              </a:ext>
            </a:extLst>
          </p:cNvPr>
          <p:cNvSpPr/>
          <p:nvPr/>
        </p:nvSpPr>
        <p:spPr>
          <a:xfrm>
            <a:off x="786158" y="413512"/>
            <a:ext cx="7481025" cy="6410667"/>
          </a:xfrm>
          <a:prstGeom prst="roundRect">
            <a:avLst>
              <a:gd name="adj" fmla="val 3826"/>
            </a:avLst>
          </a:prstGeom>
          <a:noFill/>
          <a:ln w="76200">
            <a:solidFill>
              <a:srgbClr val="282C32"/>
            </a:solidFill>
          </a:ln>
          <a:effectLst>
            <a:outerShdw blurRad="635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169088"/>
          </a:xfrm>
          <a:prstGeom prst="rect">
            <a:avLst/>
          </a:prstGeom>
        </p:spPr>
      </p:pic>
      <p:sp>
        <p:nvSpPr>
          <p:cNvPr id="5" name="Shape 2"/>
          <p:cNvSpPr/>
          <p:nvPr/>
        </p:nvSpPr>
        <p:spPr>
          <a:xfrm>
            <a:off x="0" y="0"/>
            <a:ext cx="14630400" cy="8169088"/>
          </a:xfrm>
          <a:prstGeom prst="rect">
            <a:avLst/>
          </a:prstGeom>
          <a:solidFill>
            <a:srgbClr val="282C32">
              <a:alpha val="80000"/>
            </a:srgbClr>
          </a:solidFill>
          <a:ln/>
        </p:spPr>
      </p:sp>
      <p:sp>
        <p:nvSpPr>
          <p:cNvPr id="6" name="Text 3"/>
          <p:cNvSpPr/>
          <p:nvPr/>
        </p:nvSpPr>
        <p:spPr>
          <a:xfrm>
            <a:off x="615064" y="439957"/>
            <a:ext cx="7566409" cy="680876"/>
          </a:xfrm>
          <a:prstGeom prst="rect">
            <a:avLst/>
          </a:prstGeom>
          <a:noFill/>
          <a:ln/>
        </p:spPr>
        <p:txBody>
          <a:bodyPr wrap="none" rtlCol="0" anchor="t"/>
          <a:lstStyle/>
          <a:p>
            <a:pPr marL="0" indent="0">
              <a:lnSpc>
                <a:spcPts val="5402"/>
              </a:lnSpc>
              <a:buNone/>
            </a:pPr>
            <a:r>
              <a:rPr lang="es-VE" sz="4155" b="1" dirty="0">
                <a:solidFill>
                  <a:srgbClr val="60A9FF"/>
                </a:solidFill>
                <a:latin typeface="Barlow" pitchFamily="34" charset="0"/>
                <a:ea typeface="Barlow" pitchFamily="34" charset="-122"/>
                <a:cs typeface="Barlow" pitchFamily="34" charset="-120"/>
              </a:rPr>
              <a:t>Capítulo III: Marco Metodológico </a:t>
            </a:r>
            <a:endParaRPr lang="es-VE" sz="4155" dirty="0"/>
          </a:p>
        </p:txBody>
      </p:sp>
      <p:sp>
        <p:nvSpPr>
          <p:cNvPr id="9" name="Text 2">
            <a:extLst>
              <a:ext uri="{FF2B5EF4-FFF2-40B4-BE49-F238E27FC236}">
                <a16:creationId xmlns:a16="http://schemas.microsoft.com/office/drawing/2014/main" xmlns="" id="{E8A64679-FF86-4C0D-80D2-FDF10E81BBE6}"/>
              </a:ext>
            </a:extLst>
          </p:cNvPr>
          <p:cNvSpPr/>
          <p:nvPr/>
        </p:nvSpPr>
        <p:spPr>
          <a:xfrm>
            <a:off x="922595" y="1225306"/>
            <a:ext cx="4507832" cy="680876"/>
          </a:xfrm>
          <a:prstGeom prst="rect">
            <a:avLst/>
          </a:prstGeom>
          <a:noFill/>
          <a:ln/>
        </p:spPr>
        <p:txBody>
          <a:bodyPr wrap="none" rtlCol="0" anchor="t"/>
          <a:lstStyle/>
          <a:p>
            <a:pPr marL="0" indent="0" algn="ctr">
              <a:lnSpc>
                <a:spcPts val="5402"/>
              </a:lnSpc>
              <a:buNone/>
            </a:pPr>
            <a:r>
              <a:rPr lang="es-VE" sz="2800" b="1" dirty="0">
                <a:solidFill>
                  <a:srgbClr val="60A9FF"/>
                </a:solidFill>
                <a:latin typeface="Barlow" pitchFamily="34" charset="0"/>
                <a:ea typeface="Barlow" pitchFamily="34" charset="-122"/>
                <a:cs typeface="Barlow" pitchFamily="34" charset="-120"/>
              </a:rPr>
              <a:t>Operación de las Variables</a:t>
            </a:r>
          </a:p>
        </p:txBody>
      </p:sp>
      <p:sp>
        <p:nvSpPr>
          <p:cNvPr id="10" name="CuadroTexto 9">
            <a:extLst>
              <a:ext uri="{FF2B5EF4-FFF2-40B4-BE49-F238E27FC236}">
                <a16:creationId xmlns:a16="http://schemas.microsoft.com/office/drawing/2014/main" xmlns="" id="{05101C87-63E5-41CD-A066-A5625C10E6B1}"/>
              </a:ext>
            </a:extLst>
          </p:cNvPr>
          <p:cNvSpPr txBox="1"/>
          <p:nvPr/>
        </p:nvSpPr>
        <p:spPr>
          <a:xfrm>
            <a:off x="922595" y="2597567"/>
            <a:ext cx="4507832" cy="2062103"/>
          </a:xfrm>
          <a:prstGeom prst="rect">
            <a:avLst/>
          </a:prstGeom>
          <a:noFill/>
        </p:spPr>
        <p:txBody>
          <a:bodyPr wrap="square" rtlCol="0">
            <a:spAutoFit/>
          </a:bodyPr>
          <a:lstStyle/>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Las variables que pueden ser objeto de operacionalización son:</a:t>
            </a:r>
          </a:p>
          <a:p>
            <a:pPr indent="449580" algn="just"/>
            <a:endParaRPr lang="es-ES" sz="1600" dirty="0">
              <a:solidFill>
                <a:schemeClr val="bg1">
                  <a:lumMod val="95000"/>
                </a:schemeClr>
              </a:solidFill>
              <a:effectLst/>
              <a:latin typeface="Montserrat" panose="00000500000000000000" pitchFamily="2" charset="0"/>
              <a:ea typeface="Arial" panose="020B0604020202020204" pitchFamily="34" charset="0"/>
            </a:endParaRPr>
          </a:p>
          <a:p>
            <a:pPr marL="171450" indent="-171450" algn="just">
              <a:buClr>
                <a:srgbClr val="00B0F0"/>
              </a:buClr>
              <a:buFont typeface="Arial" panose="020B0604020202020204" pitchFamily="34" charset="0"/>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Generación de Ingresos y Empleo</a:t>
            </a:r>
          </a:p>
          <a:p>
            <a:pPr marL="171450" indent="-171450" algn="just">
              <a:buClr>
                <a:srgbClr val="00B0F0"/>
              </a:buClr>
              <a:buFont typeface="Arial" panose="020B0604020202020204" pitchFamily="34" charset="0"/>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Producción Local y Sostenible</a:t>
            </a:r>
          </a:p>
          <a:p>
            <a:pPr marL="171450" indent="-171450" algn="just">
              <a:buClr>
                <a:srgbClr val="00B0F0"/>
              </a:buClr>
              <a:buFont typeface="Arial" panose="020B0604020202020204" pitchFamily="34" charset="0"/>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Calidad de Vida de las Familias</a:t>
            </a:r>
          </a:p>
          <a:p>
            <a:pPr marL="171450" indent="-171450" algn="just">
              <a:buClr>
                <a:srgbClr val="00B0F0"/>
              </a:buClr>
              <a:buFont typeface="Arial" panose="020B0604020202020204" pitchFamily="34" charset="0"/>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Educación Financiera</a:t>
            </a:r>
          </a:p>
          <a:p>
            <a:pPr marL="171450" indent="-171450" algn="just">
              <a:buClr>
                <a:srgbClr val="00B0F0"/>
              </a:buClr>
              <a:buFont typeface="Arial" panose="020B0604020202020204" pitchFamily="34" charset="0"/>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Desarrollo Sostenible de la Comunidad</a:t>
            </a:r>
          </a:p>
        </p:txBody>
      </p:sp>
      <p:sp>
        <p:nvSpPr>
          <p:cNvPr id="11" name="Rectángulo: esquinas redondeadas 10">
            <a:extLst>
              <a:ext uri="{FF2B5EF4-FFF2-40B4-BE49-F238E27FC236}">
                <a16:creationId xmlns:a16="http://schemas.microsoft.com/office/drawing/2014/main" xmlns="" id="{884D1862-C849-48D8-836B-335862D35FB9}"/>
              </a:ext>
            </a:extLst>
          </p:cNvPr>
          <p:cNvSpPr/>
          <p:nvPr/>
        </p:nvSpPr>
        <p:spPr>
          <a:xfrm>
            <a:off x="876912" y="2442033"/>
            <a:ext cx="4689700" cy="2402683"/>
          </a:xfrm>
          <a:prstGeom prst="roundRect">
            <a:avLst>
              <a:gd name="adj" fmla="val 3826"/>
            </a:avLst>
          </a:prstGeom>
          <a:noFill/>
          <a:ln w="76200">
            <a:solidFill>
              <a:srgbClr val="282C32"/>
            </a:solidFill>
          </a:ln>
          <a:effectLst>
            <a:outerShdw blurRad="63500" sx="105000" sy="105000" algn="ctr" rotWithShape="0">
              <a:prstClr val="black">
                <a:alpha val="4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sp>
        <p:nvSpPr>
          <p:cNvPr id="12" name="CuadroTexto 11">
            <a:extLst>
              <a:ext uri="{FF2B5EF4-FFF2-40B4-BE49-F238E27FC236}">
                <a16:creationId xmlns:a16="http://schemas.microsoft.com/office/drawing/2014/main" xmlns="" id="{855226BF-9547-4725-B2EC-BED0F47D2334}"/>
              </a:ext>
            </a:extLst>
          </p:cNvPr>
          <p:cNvSpPr txBox="1"/>
          <p:nvPr/>
        </p:nvSpPr>
        <p:spPr>
          <a:xfrm>
            <a:off x="6090886" y="2135138"/>
            <a:ext cx="8042209" cy="5755422"/>
          </a:xfrm>
          <a:prstGeom prst="rect">
            <a:avLst/>
          </a:prstGeom>
          <a:noFill/>
        </p:spPr>
        <p:txBody>
          <a:bodyPr wrap="square" rtlCol="0">
            <a:spAutoFit/>
          </a:bodyPr>
          <a:lstStyle/>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Es importante destacar que este tipo de fuente implica la utilización de técnicas y procedimientos en los cuales el investigador recoge la información de forma directa, ya sea mediante la observación y/o la entrevista. Estas técnicas e instrumentos permiten cumplir con las diferentes etapas de este proceso investigativo.</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dirty="0">
                <a:solidFill>
                  <a:schemeClr val="bg1">
                    <a:lumMod val="95000"/>
                  </a:schemeClr>
                </a:solidFill>
                <a:effectLst/>
                <a:latin typeface="Montserrat" panose="00000500000000000000" pitchFamily="2" charset="0"/>
                <a:ea typeface="Arial" panose="020B0604020202020204" pitchFamily="34" charset="0"/>
              </a:rPr>
              <a:t>Formato prediseñado de recolección para levantar la encuesta aplicada.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dirty="0">
                <a:solidFill>
                  <a:schemeClr val="bg1">
                    <a:lumMod val="95000"/>
                  </a:schemeClr>
                </a:solidFill>
                <a:effectLst/>
                <a:latin typeface="Montserrat" panose="00000500000000000000" pitchFamily="2" charset="0"/>
                <a:ea typeface="Arial" panose="020B0604020202020204" pitchFamily="34" charset="0"/>
              </a:rPr>
              <a:t>Computadora / Laptop y fotocopiadora.</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dirty="0">
                <a:solidFill>
                  <a:schemeClr val="bg1">
                    <a:lumMod val="95000"/>
                  </a:schemeClr>
                </a:solidFill>
                <a:effectLst/>
                <a:latin typeface="Montserrat" panose="00000500000000000000" pitchFamily="2" charset="0"/>
                <a:ea typeface="Arial" panose="020B0604020202020204" pitchFamily="34" charset="0"/>
              </a:rPr>
              <a:t>Materiales para los apuntes (lapiceros, libreta, hojas, engrapadora, entre otras).</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En este orden de idea, la información aportada por la muestra seleccionada para el estudio, se obtuvo a través de la técnica de la observación y la entrevista.</a:t>
            </a:r>
          </a:p>
          <a:p>
            <a:pPr indent="449580"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dirty="0">
                <a:solidFill>
                  <a:schemeClr val="bg1">
                    <a:lumMod val="95000"/>
                  </a:schemeClr>
                </a:solidFill>
                <a:effectLst/>
                <a:latin typeface="Montserrat" panose="00000500000000000000" pitchFamily="2" charset="0"/>
                <a:ea typeface="Arial" panose="020B0604020202020204" pitchFamily="34" charset="0"/>
              </a:rPr>
              <a:t>          La investigación propuesta utilizó como herramienta una observación directa.</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Esta técnica consiste en observar atentamente el fenómeno, hecho o caso, tomar información y registrarla para su posterior análisis.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Es decir que para aplicar dicha técnica, el instrumento que se utilizó fue el cuestionario.</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sp>
        <p:nvSpPr>
          <p:cNvPr id="13" name="Text 2">
            <a:extLst>
              <a:ext uri="{FF2B5EF4-FFF2-40B4-BE49-F238E27FC236}">
                <a16:creationId xmlns:a16="http://schemas.microsoft.com/office/drawing/2014/main" xmlns="" id="{2C3742A1-9AE6-4704-A654-B50A17759FFE}"/>
              </a:ext>
            </a:extLst>
          </p:cNvPr>
          <p:cNvSpPr/>
          <p:nvPr/>
        </p:nvSpPr>
        <p:spPr>
          <a:xfrm>
            <a:off x="7710963" y="1225306"/>
            <a:ext cx="4507832" cy="680876"/>
          </a:xfrm>
          <a:prstGeom prst="rect">
            <a:avLst/>
          </a:prstGeom>
          <a:noFill/>
          <a:ln/>
        </p:spPr>
        <p:txBody>
          <a:bodyPr wrap="none" rtlCol="0" anchor="t"/>
          <a:lstStyle/>
          <a:p>
            <a:pPr marL="0" indent="0" algn="ctr">
              <a:lnSpc>
                <a:spcPts val="5402"/>
              </a:lnSpc>
              <a:buNone/>
            </a:pPr>
            <a:r>
              <a:rPr lang="es-VE" sz="2800" b="1" dirty="0">
                <a:solidFill>
                  <a:srgbClr val="60A9FF"/>
                </a:solidFill>
                <a:latin typeface="Barlow" pitchFamily="34" charset="0"/>
                <a:ea typeface="Barlow" pitchFamily="34" charset="-122"/>
                <a:cs typeface="Barlow" pitchFamily="34" charset="-120"/>
              </a:rPr>
              <a:t>Operación de las Variables</a:t>
            </a:r>
          </a:p>
        </p:txBody>
      </p:sp>
      <p:pic>
        <p:nvPicPr>
          <p:cNvPr id="15" name="Imagen 14">
            <a:extLst>
              <a:ext uri="{FF2B5EF4-FFF2-40B4-BE49-F238E27FC236}">
                <a16:creationId xmlns:a16="http://schemas.microsoft.com/office/drawing/2014/main" xmlns="" id="{A72E4C2B-68A6-4A7E-A289-FF2463409323}"/>
              </a:ext>
            </a:extLst>
          </p:cNvPr>
          <p:cNvPicPr>
            <a:picLocks noChangeAspect="1"/>
          </p:cNvPicPr>
          <p:nvPr/>
        </p:nvPicPr>
        <p:blipFill>
          <a:blip r:embed="rId4"/>
          <a:stretch>
            <a:fillRect/>
          </a:stretch>
        </p:blipFill>
        <p:spPr>
          <a:xfrm>
            <a:off x="922595" y="5184870"/>
            <a:ext cx="4507832" cy="2602296"/>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169088"/>
          </a:xfrm>
          <a:prstGeom prst="rect">
            <a:avLst/>
          </a:prstGeom>
        </p:spPr>
      </p:pic>
      <p:sp>
        <p:nvSpPr>
          <p:cNvPr id="5" name="Shape 2"/>
          <p:cNvSpPr/>
          <p:nvPr/>
        </p:nvSpPr>
        <p:spPr>
          <a:xfrm>
            <a:off x="0" y="0"/>
            <a:ext cx="14630400" cy="8169088"/>
          </a:xfrm>
          <a:prstGeom prst="rect">
            <a:avLst/>
          </a:prstGeom>
          <a:solidFill>
            <a:srgbClr val="282C32">
              <a:alpha val="80000"/>
            </a:srgbClr>
          </a:solidFill>
          <a:ln/>
        </p:spPr>
      </p:sp>
      <p:sp>
        <p:nvSpPr>
          <p:cNvPr id="6" name="Text 3"/>
          <p:cNvSpPr/>
          <p:nvPr/>
        </p:nvSpPr>
        <p:spPr>
          <a:xfrm>
            <a:off x="359754" y="172812"/>
            <a:ext cx="13047345" cy="680876"/>
          </a:xfrm>
          <a:prstGeom prst="rect">
            <a:avLst/>
          </a:prstGeom>
          <a:noFill/>
          <a:ln/>
        </p:spPr>
        <p:txBody>
          <a:bodyPr wrap="none" rtlCol="0" anchor="t"/>
          <a:lstStyle/>
          <a:p>
            <a:pPr marL="0" indent="0">
              <a:lnSpc>
                <a:spcPts val="5402"/>
              </a:lnSpc>
              <a:buNone/>
            </a:pPr>
            <a:r>
              <a:rPr lang="es-ES" sz="4155" b="1" dirty="0">
                <a:solidFill>
                  <a:srgbClr val="60A9FF"/>
                </a:solidFill>
                <a:latin typeface="Barlow" pitchFamily="34" charset="0"/>
                <a:ea typeface="Barlow" pitchFamily="34" charset="-122"/>
                <a:cs typeface="Barlow" pitchFamily="34" charset="-120"/>
              </a:rPr>
              <a:t>Capítulo IV: Análisis e Interpretación de los Resultados </a:t>
            </a:r>
            <a:endParaRPr lang="en-US" sz="4155" dirty="0"/>
          </a:p>
        </p:txBody>
      </p:sp>
      <p:sp>
        <p:nvSpPr>
          <p:cNvPr id="7" name="Text 4"/>
          <p:cNvSpPr/>
          <p:nvPr/>
        </p:nvSpPr>
        <p:spPr>
          <a:xfrm>
            <a:off x="791528" y="3827842"/>
            <a:ext cx="13047345" cy="1508539"/>
          </a:xfrm>
          <a:prstGeom prst="rect">
            <a:avLst/>
          </a:prstGeom>
          <a:noFill/>
          <a:ln/>
        </p:spPr>
        <p:txBody>
          <a:bodyPr wrap="square" rtlCol="0" anchor="t"/>
          <a:lstStyle/>
          <a:p>
            <a:pPr marL="0" indent="0">
              <a:lnSpc>
                <a:spcPts val="2992"/>
              </a:lnSpc>
              <a:buNone/>
            </a:pPr>
            <a:endParaRPr lang="en-US" sz="1662" dirty="0"/>
          </a:p>
        </p:txBody>
      </p:sp>
      <p:sp>
        <p:nvSpPr>
          <p:cNvPr id="9" name="Text 2">
            <a:extLst>
              <a:ext uri="{FF2B5EF4-FFF2-40B4-BE49-F238E27FC236}">
                <a16:creationId xmlns:a16="http://schemas.microsoft.com/office/drawing/2014/main" xmlns="" id="{B58EE562-61D7-4C58-9EED-6F19CAF18CEF}"/>
              </a:ext>
            </a:extLst>
          </p:cNvPr>
          <p:cNvSpPr/>
          <p:nvPr/>
        </p:nvSpPr>
        <p:spPr>
          <a:xfrm>
            <a:off x="409246" y="802624"/>
            <a:ext cx="8494121" cy="680876"/>
          </a:xfrm>
          <a:prstGeom prst="rect">
            <a:avLst/>
          </a:prstGeom>
          <a:noFill/>
          <a:ln/>
        </p:spPr>
        <p:txBody>
          <a:bodyPr wrap="none" rtlCol="0" anchor="t"/>
          <a:lstStyle/>
          <a:p>
            <a:pPr marL="0" indent="0" algn="ctr">
              <a:lnSpc>
                <a:spcPts val="5402"/>
              </a:lnSpc>
              <a:buNone/>
            </a:pPr>
            <a:r>
              <a:rPr lang="es-ES" sz="2800" b="1" dirty="0">
                <a:solidFill>
                  <a:srgbClr val="60A9FF"/>
                </a:solidFill>
                <a:latin typeface="Barlow" pitchFamily="34" charset="0"/>
                <a:ea typeface="Barlow" pitchFamily="34" charset="-122"/>
                <a:cs typeface="Barlow" pitchFamily="34" charset="-120"/>
              </a:rPr>
              <a:t>Análisis y Presentación de Resultados de la Encuesta</a:t>
            </a:r>
          </a:p>
        </p:txBody>
      </p:sp>
      <p:sp>
        <p:nvSpPr>
          <p:cNvPr id="10" name="CuadroTexto 9">
            <a:extLst>
              <a:ext uri="{FF2B5EF4-FFF2-40B4-BE49-F238E27FC236}">
                <a16:creationId xmlns:a16="http://schemas.microsoft.com/office/drawing/2014/main" xmlns="" id="{FCB10720-F713-414C-B1E5-3C27CFE3BE83}"/>
              </a:ext>
            </a:extLst>
          </p:cNvPr>
          <p:cNvSpPr txBox="1"/>
          <p:nvPr/>
        </p:nvSpPr>
        <p:spPr>
          <a:xfrm>
            <a:off x="409246" y="1681849"/>
            <a:ext cx="7563680" cy="4462760"/>
          </a:xfrm>
          <a:prstGeom prst="rect">
            <a:avLst/>
          </a:prstGeom>
          <a:noFill/>
        </p:spPr>
        <p:txBody>
          <a:bodyPr wrap="square" rtlCol="0">
            <a:spAutoFit/>
          </a:bodyPr>
          <a:lstStyle/>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En el desarrollo de este capítulo se consideran los resultados obtenidos producto de la aplicación del cuestionario a  una muestra de 10 personas de manera al azar.</a:t>
            </a:r>
          </a:p>
          <a:p>
            <a:pPr indent="449580" algn="just"/>
            <a:endParaRPr lang="es-ES" sz="1600" dirty="0">
              <a:solidFill>
                <a:schemeClr val="bg1">
                  <a:lumMod val="95000"/>
                </a:schemeClr>
              </a:solidFill>
              <a:latin typeface="Montserrat" panose="00000500000000000000" pitchFamily="2" charset="0"/>
              <a:ea typeface="Times New Roman" panose="02020603050405020304" pitchFamily="18" charset="0"/>
            </a:endParaRPr>
          </a:p>
          <a:p>
            <a:pPr indent="449580" algn="just"/>
            <a:r>
              <a:rPr lang="es-VE" sz="1600" dirty="0">
                <a:solidFill>
                  <a:schemeClr val="bg1">
                    <a:lumMod val="95000"/>
                  </a:schemeClr>
                </a:solidFill>
                <a:effectLst/>
                <a:latin typeface="Montserrat" panose="00000500000000000000" pitchFamily="2" charset="0"/>
                <a:ea typeface="Times New Roman" panose="02020603050405020304" pitchFamily="18" charset="0"/>
              </a:rPr>
              <a:t>Posteriormente a estas acciones, se realizaron los siguientes pasos: </a:t>
            </a:r>
          </a:p>
          <a:p>
            <a:pPr indent="449580"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spcAft>
                <a:spcPts val="800"/>
              </a:spcAft>
              <a:buClr>
                <a:srgbClr val="00B0F0"/>
              </a:buClr>
              <a:buFont typeface="Symbol" panose="05050102010706020507" pitchFamily="18" charset="2"/>
              <a:buChar char=""/>
            </a:pPr>
            <a:r>
              <a:rPr lang="es-VE" sz="1600" dirty="0">
                <a:solidFill>
                  <a:schemeClr val="bg1">
                    <a:lumMod val="95000"/>
                  </a:schemeClr>
                </a:solidFill>
                <a:effectLst/>
                <a:latin typeface="Montserrat" panose="00000500000000000000" pitchFamily="2" charset="0"/>
                <a:ea typeface="Times New Roman" panose="02020603050405020304" pitchFamily="18" charset="0"/>
              </a:rPr>
              <a:t>Se formularon preguntas claves a la luz de los objetivos específicos.</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spcAft>
                <a:spcPts val="800"/>
              </a:spcAft>
              <a:buClr>
                <a:srgbClr val="00B0F0"/>
              </a:buClr>
              <a:buFont typeface="Symbol" panose="05050102010706020507" pitchFamily="18" charset="2"/>
              <a:buChar char=""/>
            </a:pPr>
            <a:r>
              <a:rPr lang="es-VE" sz="1600" dirty="0">
                <a:solidFill>
                  <a:schemeClr val="bg1">
                    <a:lumMod val="95000"/>
                  </a:schemeClr>
                </a:solidFill>
                <a:effectLst/>
                <a:latin typeface="Montserrat" panose="00000500000000000000" pitchFamily="2" charset="0"/>
                <a:ea typeface="Times New Roman" panose="02020603050405020304" pitchFamily="18" charset="0"/>
              </a:rPr>
              <a:t>Se seleccionó la población y muestra para el estudio.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spcAft>
                <a:spcPts val="800"/>
              </a:spcAft>
              <a:buClr>
                <a:srgbClr val="00B0F0"/>
              </a:buClr>
              <a:buFont typeface="Symbol" panose="05050102010706020507" pitchFamily="18" charset="2"/>
              <a:buChar char=""/>
            </a:pPr>
            <a:r>
              <a:rPr lang="es-VE" sz="1600" dirty="0">
                <a:solidFill>
                  <a:schemeClr val="bg1">
                    <a:lumMod val="95000"/>
                  </a:schemeClr>
                </a:solidFill>
                <a:effectLst/>
                <a:latin typeface="Montserrat" panose="00000500000000000000" pitchFamily="2" charset="0"/>
                <a:ea typeface="Times New Roman" panose="02020603050405020304" pitchFamily="18" charset="0"/>
              </a:rPr>
              <a:t>Se aplicaron los instrumentos.</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Una vez recogida la información necesaria se procedió a organizarlas en matrices. Posteriormente, se elaboraron las conclusiones y recomendaciones. </a:t>
            </a:r>
          </a:p>
          <a:p>
            <a:pPr indent="449580" algn="just"/>
            <a:endParaRPr lang="es-ES"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1. </a:t>
            </a:r>
            <a:r>
              <a:rPr lang="es-ES" sz="1600" dirty="0">
                <a:solidFill>
                  <a:schemeClr val="bg1">
                    <a:lumMod val="95000"/>
                  </a:schemeClr>
                </a:solidFill>
                <a:effectLst/>
                <a:latin typeface="Montserrat" panose="00000500000000000000" pitchFamily="2" charset="0"/>
                <a:ea typeface="Arial" panose="020B0604020202020204" pitchFamily="34" charset="0"/>
              </a:rPr>
              <a:t>¿Conoce usted  la situación socioeconómica de los habitantes de la calle 2 de la urbanización “Rómulo Betancourt”?</a:t>
            </a:r>
          </a:p>
          <a:p>
            <a:pPr indent="449580" algn="just"/>
            <a:endParaRPr lang="es-VE" sz="1200" dirty="0">
              <a:effectLst/>
              <a:latin typeface="Arial" panose="020B0604020202020204" pitchFamily="34" charset="0"/>
              <a:ea typeface="Arial" panose="020B0604020202020204" pitchFamily="34" charset="0"/>
            </a:endParaRPr>
          </a:p>
          <a:p>
            <a:pPr indent="449580" algn="just"/>
            <a:endParaRPr lang="es-VE" sz="1200" dirty="0">
              <a:effectLst/>
              <a:latin typeface="Arial" panose="020B0604020202020204" pitchFamily="34" charset="0"/>
              <a:ea typeface="Arial" panose="020B0604020202020204" pitchFamily="34" charset="0"/>
            </a:endParaRPr>
          </a:p>
        </p:txBody>
      </p:sp>
      <p:graphicFrame>
        <p:nvGraphicFramePr>
          <p:cNvPr id="11" name="Tabla 10">
            <a:extLst>
              <a:ext uri="{FF2B5EF4-FFF2-40B4-BE49-F238E27FC236}">
                <a16:creationId xmlns:a16="http://schemas.microsoft.com/office/drawing/2014/main" xmlns="" id="{9B93069A-3EEF-4011-B8A5-7E857471EEB4}"/>
              </a:ext>
            </a:extLst>
          </p:cNvPr>
          <p:cNvGraphicFramePr>
            <a:graphicFrameLocks noGrp="1"/>
          </p:cNvGraphicFramePr>
          <p:nvPr>
            <p:extLst>
              <p:ext uri="{D42A27DB-BD31-4B8C-83A1-F6EECF244321}">
                <p14:modId xmlns:p14="http://schemas.microsoft.com/office/powerpoint/2010/main" val="1328742357"/>
              </p:ext>
            </p:extLst>
          </p:nvPr>
        </p:nvGraphicFramePr>
        <p:xfrm>
          <a:off x="1498745" y="5903512"/>
          <a:ext cx="5384682" cy="1820135"/>
        </p:xfrm>
        <a:graphic>
          <a:graphicData uri="http://schemas.openxmlformats.org/drawingml/2006/table">
            <a:tbl>
              <a:tblPr firstRow="1" firstCol="1" bandRow="1">
                <a:tableStyleId>{5C22544A-7EE6-4342-B048-85BDC9FD1C3A}</a:tableStyleId>
              </a:tblPr>
              <a:tblGrid>
                <a:gridCol w="1674805">
                  <a:extLst>
                    <a:ext uri="{9D8B030D-6E8A-4147-A177-3AD203B41FA5}">
                      <a16:colId xmlns:a16="http://schemas.microsoft.com/office/drawing/2014/main" xmlns="" val="3781605573"/>
                    </a:ext>
                  </a:extLst>
                </a:gridCol>
                <a:gridCol w="1868119">
                  <a:extLst>
                    <a:ext uri="{9D8B030D-6E8A-4147-A177-3AD203B41FA5}">
                      <a16:colId xmlns:a16="http://schemas.microsoft.com/office/drawing/2014/main" xmlns="" val="4187984099"/>
                    </a:ext>
                  </a:extLst>
                </a:gridCol>
                <a:gridCol w="1841758">
                  <a:extLst>
                    <a:ext uri="{9D8B030D-6E8A-4147-A177-3AD203B41FA5}">
                      <a16:colId xmlns:a16="http://schemas.microsoft.com/office/drawing/2014/main" xmlns="" val="772910053"/>
                    </a:ext>
                  </a:extLst>
                </a:gridCol>
              </a:tblGrid>
              <a:tr h="364027">
                <a:tc>
                  <a:txBody>
                    <a:bodyPr/>
                    <a:lstStyle/>
                    <a:p>
                      <a:pPr>
                        <a:lnSpc>
                          <a:spcPct val="115000"/>
                        </a:lnSpc>
                      </a:pPr>
                      <a:r>
                        <a:rPr lang="es-VE" sz="1800" dirty="0">
                          <a:effectLst/>
                        </a:rPr>
                        <a:t>Tabla N°1</a:t>
                      </a:r>
                      <a:endParaRPr lang="es-VE" sz="18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nSpc>
                          <a:spcPct val="115000"/>
                        </a:lnSpc>
                      </a:pPr>
                      <a:endParaRPr lang="es-VE" sz="1800">
                        <a:effectLst/>
                        <a:latin typeface="Calibri" panose="020F0502020204030204" pitchFamily="34" charset="0"/>
                        <a:cs typeface="Times New Roman" panose="02020603050405020304" pitchFamily="18" charset="0"/>
                      </a:endParaRPr>
                    </a:p>
                  </a:txBody>
                  <a:tcPr marL="44450" marR="44450" marT="0" marB="0" anchor="b"/>
                </a:tc>
                <a:tc>
                  <a:txBody>
                    <a:bodyPr/>
                    <a:lstStyle/>
                    <a:p>
                      <a:pPr>
                        <a:lnSpc>
                          <a:spcPct val="115000"/>
                        </a:lnSpc>
                      </a:pPr>
                      <a:endParaRPr lang="es-VE" sz="1800">
                        <a:effectLst/>
                        <a:latin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xmlns="" val="2017079026"/>
                  </a:ext>
                </a:extLst>
              </a:tr>
              <a:tr h="364027">
                <a:tc>
                  <a:txBody>
                    <a:bodyPr/>
                    <a:lstStyle/>
                    <a:p>
                      <a:pPr algn="ctr">
                        <a:lnSpc>
                          <a:spcPct val="115000"/>
                        </a:lnSpc>
                      </a:pPr>
                      <a:r>
                        <a:rPr lang="es-VE" sz="1800" dirty="0">
                          <a:effectLst/>
                        </a:rPr>
                        <a:t>Categoría</a:t>
                      </a:r>
                      <a:endParaRPr lang="es-VE" sz="18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800">
                          <a:effectLst/>
                        </a:rPr>
                        <a:t>Frecuencia</a:t>
                      </a:r>
                      <a:endParaRPr lang="es-VE" sz="180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800">
                          <a:effectLst/>
                        </a:rPr>
                        <a:t>%</a:t>
                      </a:r>
                      <a:endParaRPr lang="es-VE" sz="180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xmlns="" val="3230403707"/>
                  </a:ext>
                </a:extLst>
              </a:tr>
              <a:tr h="364027">
                <a:tc>
                  <a:txBody>
                    <a:bodyPr/>
                    <a:lstStyle/>
                    <a:p>
                      <a:pPr algn="ctr">
                        <a:lnSpc>
                          <a:spcPct val="115000"/>
                        </a:lnSpc>
                      </a:pPr>
                      <a:r>
                        <a:rPr lang="es-VE" sz="1800" dirty="0">
                          <a:effectLst/>
                        </a:rPr>
                        <a:t>Si</a:t>
                      </a:r>
                      <a:endParaRPr lang="es-VE" sz="18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800" dirty="0">
                          <a:effectLst/>
                        </a:rPr>
                        <a:t>3</a:t>
                      </a:r>
                      <a:endParaRPr lang="es-VE" sz="18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800" dirty="0">
                          <a:effectLst/>
                        </a:rPr>
                        <a:t>30</a:t>
                      </a:r>
                      <a:endParaRPr lang="es-VE" sz="18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xmlns="" val="4263296096"/>
                  </a:ext>
                </a:extLst>
              </a:tr>
              <a:tr h="364027">
                <a:tc>
                  <a:txBody>
                    <a:bodyPr/>
                    <a:lstStyle/>
                    <a:p>
                      <a:pPr algn="ctr">
                        <a:lnSpc>
                          <a:spcPct val="115000"/>
                        </a:lnSpc>
                      </a:pPr>
                      <a:r>
                        <a:rPr lang="es-VE" sz="1800">
                          <a:effectLst/>
                        </a:rPr>
                        <a:t>No</a:t>
                      </a:r>
                      <a:endParaRPr lang="es-VE" sz="180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800" dirty="0">
                          <a:effectLst/>
                        </a:rPr>
                        <a:t>7</a:t>
                      </a:r>
                      <a:endParaRPr lang="es-VE" sz="18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800" dirty="0">
                          <a:effectLst/>
                        </a:rPr>
                        <a:t>70</a:t>
                      </a:r>
                      <a:endParaRPr lang="es-VE" sz="18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xmlns="" val="13937064"/>
                  </a:ext>
                </a:extLst>
              </a:tr>
              <a:tr h="364027">
                <a:tc>
                  <a:txBody>
                    <a:bodyPr/>
                    <a:lstStyle/>
                    <a:p>
                      <a:pPr algn="ctr">
                        <a:lnSpc>
                          <a:spcPct val="115000"/>
                        </a:lnSpc>
                      </a:pPr>
                      <a:r>
                        <a:rPr lang="es-VE" sz="1800">
                          <a:effectLst/>
                        </a:rPr>
                        <a:t>Total</a:t>
                      </a:r>
                      <a:endParaRPr lang="es-VE" sz="180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800">
                          <a:effectLst/>
                        </a:rPr>
                        <a:t>10</a:t>
                      </a:r>
                      <a:endParaRPr lang="es-VE" sz="180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800" dirty="0">
                          <a:effectLst/>
                        </a:rPr>
                        <a:t>100</a:t>
                      </a:r>
                      <a:endParaRPr lang="es-VE" sz="18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xmlns="" val="3512354379"/>
                  </a:ext>
                </a:extLst>
              </a:tr>
            </a:tbl>
          </a:graphicData>
        </a:graphic>
      </p:graphicFrame>
      <p:sp>
        <p:nvSpPr>
          <p:cNvPr id="12" name="CuadroTexto 11">
            <a:extLst>
              <a:ext uri="{FF2B5EF4-FFF2-40B4-BE49-F238E27FC236}">
                <a16:creationId xmlns:a16="http://schemas.microsoft.com/office/drawing/2014/main" xmlns="" id="{EA86830D-8EA8-4A13-807E-582CEEFBC5D8}"/>
              </a:ext>
            </a:extLst>
          </p:cNvPr>
          <p:cNvSpPr txBox="1"/>
          <p:nvPr/>
        </p:nvSpPr>
        <p:spPr>
          <a:xfrm>
            <a:off x="9471671" y="1183039"/>
            <a:ext cx="4367202" cy="6432530"/>
          </a:xfrm>
          <a:prstGeom prst="rect">
            <a:avLst/>
          </a:prstGeom>
          <a:noFill/>
        </p:spPr>
        <p:txBody>
          <a:bodyPr wrap="square" rtlCol="0">
            <a:spAutoFit/>
          </a:bodyPr>
          <a:lstStyle/>
          <a:p>
            <a:pPr lvl="0" algn="just"/>
            <a:r>
              <a:rPr lang="es-ES" sz="1600" b="1" dirty="0">
                <a:solidFill>
                  <a:schemeClr val="bg1">
                    <a:lumMod val="95000"/>
                  </a:schemeClr>
                </a:solidFill>
                <a:effectLst/>
                <a:latin typeface="Montserrat" panose="00000500000000000000" pitchFamily="2" charset="0"/>
                <a:ea typeface="Arial" panose="020B0604020202020204" pitchFamily="34" charset="0"/>
              </a:rPr>
              <a:t>Fuente</a:t>
            </a:r>
            <a:r>
              <a:rPr lang="es-ES" sz="1600" dirty="0">
                <a:solidFill>
                  <a:schemeClr val="bg1">
                    <a:lumMod val="95000"/>
                  </a:schemeClr>
                </a:solidFill>
                <a:effectLst/>
                <a:latin typeface="Montserrat" panose="00000500000000000000" pitchFamily="2" charset="0"/>
                <a:ea typeface="Arial" panose="020B0604020202020204" pitchFamily="34" charset="0"/>
              </a:rPr>
              <a:t>: Miembros activos de la calle 2 en la urbanización “Rómulo Betancourt”.</a:t>
            </a:r>
          </a:p>
          <a:p>
            <a:pPr lvl="0" algn="just"/>
            <a:endParaRPr lang="es-ES" sz="1600" dirty="0">
              <a:solidFill>
                <a:schemeClr val="bg1">
                  <a:lumMod val="95000"/>
                </a:schemeClr>
              </a:solidFill>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effectLst/>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effectLst/>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effectLst/>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effectLst/>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effectLst/>
              <a:latin typeface="Montserrat" panose="00000500000000000000" pitchFamily="2" charset="0"/>
              <a:ea typeface="Arial" panose="020B0604020202020204" pitchFamily="34" charset="0"/>
            </a:endParaRPr>
          </a:p>
          <a:p>
            <a:pPr lvl="0" algn="just"/>
            <a:r>
              <a:rPr lang="es-ES" sz="1600" dirty="0">
                <a:solidFill>
                  <a:schemeClr val="bg1">
                    <a:lumMod val="95000"/>
                  </a:schemeClr>
                </a:solidFill>
                <a:effectLst/>
                <a:latin typeface="Montserrat" panose="00000500000000000000" pitchFamily="2" charset="0"/>
                <a:ea typeface="Arial" panose="020B0604020202020204" pitchFamily="34" charset="0"/>
              </a:rPr>
              <a:t>          </a:t>
            </a:r>
            <a:r>
              <a:rPr lang="es-ES" sz="1600" b="1" dirty="0">
                <a:solidFill>
                  <a:schemeClr val="bg1">
                    <a:lumMod val="95000"/>
                  </a:schemeClr>
                </a:solidFill>
                <a:effectLst/>
                <a:latin typeface="Montserrat" panose="00000500000000000000" pitchFamily="2" charset="0"/>
                <a:ea typeface="Arial" panose="020B0604020202020204" pitchFamily="34" charset="0"/>
              </a:rPr>
              <a:t>2. </a:t>
            </a:r>
            <a:r>
              <a:rPr lang="es-ES" sz="1600" dirty="0">
                <a:solidFill>
                  <a:schemeClr val="bg1">
                    <a:lumMod val="95000"/>
                  </a:schemeClr>
                </a:solidFill>
                <a:effectLst/>
                <a:latin typeface="Montserrat" panose="00000500000000000000" pitchFamily="2" charset="0"/>
                <a:ea typeface="Arial" panose="020B0604020202020204" pitchFamily="34" charset="0"/>
              </a:rPr>
              <a:t>¿El sueldo mínimo le alcanza para subsistir mensualmente?</a:t>
            </a:r>
          </a:p>
          <a:p>
            <a:pPr lvl="0" algn="just"/>
            <a:endParaRPr lang="es-ES" sz="1600" dirty="0">
              <a:solidFill>
                <a:schemeClr val="bg1">
                  <a:lumMod val="95000"/>
                </a:schemeClr>
              </a:solidFill>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effectLst/>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effectLst/>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effectLst/>
              <a:latin typeface="Montserrat" panose="00000500000000000000" pitchFamily="2" charset="0"/>
              <a:ea typeface="Arial" panose="020B0604020202020204" pitchFamily="34" charset="0"/>
            </a:endParaRPr>
          </a:p>
          <a:p>
            <a:pPr lvl="0" algn="just"/>
            <a:endParaRPr lang="es-ES" sz="1600" dirty="0">
              <a:solidFill>
                <a:schemeClr val="bg1">
                  <a:lumMod val="95000"/>
                </a:schemeClr>
              </a:solidFill>
              <a:latin typeface="Montserrat" panose="00000500000000000000" pitchFamily="2" charset="0"/>
              <a:ea typeface="Arial" panose="020B0604020202020204" pitchFamily="34" charset="0"/>
            </a:endParaRPr>
          </a:p>
          <a:p>
            <a:pPr lvl="0" algn="just"/>
            <a:r>
              <a:rPr lang="es-ES" sz="1600" dirty="0">
                <a:solidFill>
                  <a:schemeClr val="bg1">
                    <a:lumMod val="95000"/>
                  </a:schemeClr>
                </a:solidFill>
                <a:effectLst/>
                <a:latin typeface="Montserrat" panose="00000500000000000000" pitchFamily="2" charset="0"/>
                <a:ea typeface="Arial" panose="020B0604020202020204" pitchFamily="34" charset="0"/>
              </a:rPr>
              <a:t>Fuente: Miembros activos de la calle 2 en la urbanización “Rómulo Betancourt”.</a:t>
            </a:r>
          </a:p>
          <a:p>
            <a:pPr lvl="0" algn="just"/>
            <a:endParaRPr lang="es-ES" sz="1200" dirty="0">
              <a:effectLst/>
              <a:latin typeface="Arial" panose="020B0604020202020204" pitchFamily="34" charset="0"/>
              <a:ea typeface="Arial" panose="020B0604020202020204" pitchFamily="34" charset="0"/>
            </a:endParaRPr>
          </a:p>
          <a:p>
            <a:pPr lvl="0" algn="just"/>
            <a:endParaRPr lang="es-ES" sz="1200" dirty="0">
              <a:effectLst/>
              <a:latin typeface="Arial" panose="020B0604020202020204" pitchFamily="34" charset="0"/>
              <a:ea typeface="Arial" panose="020B0604020202020204" pitchFamily="34" charset="0"/>
            </a:endParaRPr>
          </a:p>
          <a:p>
            <a:pPr lvl="0" algn="just"/>
            <a:endParaRPr lang="es-ES" sz="1200" dirty="0">
              <a:effectLst/>
              <a:latin typeface="Arial" panose="020B0604020202020204" pitchFamily="34" charset="0"/>
              <a:ea typeface="Arial" panose="020B0604020202020204" pitchFamily="34" charset="0"/>
            </a:endParaRPr>
          </a:p>
          <a:p>
            <a:pPr lvl="0" algn="just"/>
            <a:endParaRPr lang="es-ES" sz="1200" dirty="0">
              <a:latin typeface="Arial" panose="020B0604020202020204" pitchFamily="34" charset="0"/>
              <a:ea typeface="Arial" panose="020B0604020202020204" pitchFamily="34" charset="0"/>
            </a:endParaRPr>
          </a:p>
          <a:p>
            <a:pPr lvl="0" algn="just"/>
            <a:endParaRPr lang="es-VE" sz="1200" dirty="0">
              <a:effectLst/>
              <a:latin typeface="Arial" panose="020B0604020202020204" pitchFamily="34" charset="0"/>
              <a:ea typeface="Arial" panose="020B0604020202020204" pitchFamily="34" charset="0"/>
            </a:endParaRPr>
          </a:p>
        </p:txBody>
      </p:sp>
      <p:graphicFrame>
        <p:nvGraphicFramePr>
          <p:cNvPr id="13" name="Gráfico 12">
            <a:extLst>
              <a:ext uri="{FF2B5EF4-FFF2-40B4-BE49-F238E27FC236}">
                <a16:creationId xmlns:a16="http://schemas.microsoft.com/office/drawing/2014/main" xmlns="" id="{A3ED7B2E-33DC-4FBD-9BB7-CC63064D7018}"/>
              </a:ext>
            </a:extLst>
          </p:cNvPr>
          <p:cNvGraphicFramePr/>
          <p:nvPr>
            <p:extLst>
              <p:ext uri="{D42A27DB-BD31-4B8C-83A1-F6EECF244321}">
                <p14:modId xmlns:p14="http://schemas.microsoft.com/office/powerpoint/2010/main" val="2290697015"/>
              </p:ext>
            </p:extLst>
          </p:nvPr>
        </p:nvGraphicFramePr>
        <p:xfrm>
          <a:off x="9658382" y="1801498"/>
          <a:ext cx="3910506" cy="150853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 name="Tabla 13">
            <a:extLst>
              <a:ext uri="{FF2B5EF4-FFF2-40B4-BE49-F238E27FC236}">
                <a16:creationId xmlns:a16="http://schemas.microsoft.com/office/drawing/2014/main" xmlns="" id="{71B215A6-C463-4CBF-8D46-5D53002C1E81}"/>
              </a:ext>
            </a:extLst>
          </p:cNvPr>
          <p:cNvGraphicFramePr>
            <a:graphicFrameLocks noGrp="1"/>
          </p:cNvGraphicFramePr>
          <p:nvPr>
            <p:extLst>
              <p:ext uri="{D42A27DB-BD31-4B8C-83A1-F6EECF244321}">
                <p14:modId xmlns:p14="http://schemas.microsoft.com/office/powerpoint/2010/main" val="2367526000"/>
              </p:ext>
            </p:extLst>
          </p:nvPr>
        </p:nvGraphicFramePr>
        <p:xfrm>
          <a:off x="9388398" y="4284284"/>
          <a:ext cx="4450474" cy="1402080"/>
        </p:xfrm>
        <a:graphic>
          <a:graphicData uri="http://schemas.openxmlformats.org/drawingml/2006/table">
            <a:tbl>
              <a:tblPr firstRow="1" firstCol="1" bandRow="1">
                <a:tableStyleId>{5C22544A-7EE6-4342-B048-85BDC9FD1C3A}</a:tableStyleId>
              </a:tblPr>
              <a:tblGrid>
                <a:gridCol w="1483259">
                  <a:extLst>
                    <a:ext uri="{9D8B030D-6E8A-4147-A177-3AD203B41FA5}">
                      <a16:colId xmlns:a16="http://schemas.microsoft.com/office/drawing/2014/main" xmlns="" val="4230756017"/>
                    </a:ext>
                  </a:extLst>
                </a:gridCol>
                <a:gridCol w="1439305">
                  <a:extLst>
                    <a:ext uri="{9D8B030D-6E8A-4147-A177-3AD203B41FA5}">
                      <a16:colId xmlns:a16="http://schemas.microsoft.com/office/drawing/2014/main" xmlns="" val="756346667"/>
                    </a:ext>
                  </a:extLst>
                </a:gridCol>
                <a:gridCol w="1527910">
                  <a:extLst>
                    <a:ext uri="{9D8B030D-6E8A-4147-A177-3AD203B41FA5}">
                      <a16:colId xmlns:a16="http://schemas.microsoft.com/office/drawing/2014/main" xmlns="" val="1256194638"/>
                    </a:ext>
                  </a:extLst>
                </a:gridCol>
              </a:tblGrid>
              <a:tr h="225700">
                <a:tc>
                  <a:txBody>
                    <a:bodyPr/>
                    <a:lstStyle/>
                    <a:p>
                      <a:pPr algn="ctr">
                        <a:lnSpc>
                          <a:spcPct val="115000"/>
                        </a:lnSpc>
                      </a:pPr>
                      <a:r>
                        <a:rPr lang="es-VE" sz="1600" dirty="0">
                          <a:effectLst/>
                        </a:rPr>
                        <a:t>Tabla </a:t>
                      </a:r>
                      <a:r>
                        <a:rPr lang="es-VE" sz="1600" dirty="0" err="1">
                          <a:effectLst/>
                        </a:rPr>
                        <a:t>N°</a:t>
                      </a:r>
                      <a:r>
                        <a:rPr lang="es-VE" sz="1600" dirty="0">
                          <a:effectLst/>
                        </a:rPr>
                        <a:t> 2</a:t>
                      </a:r>
                      <a:endParaRPr lang="es-VE" sz="16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nSpc>
                          <a:spcPct val="115000"/>
                        </a:lnSpc>
                      </a:pPr>
                      <a:endParaRPr lang="es-VE" sz="1600">
                        <a:effectLst/>
                        <a:latin typeface="Calibri" panose="020F0502020204030204" pitchFamily="34" charset="0"/>
                        <a:cs typeface="Times New Roman" panose="02020603050405020304" pitchFamily="18" charset="0"/>
                      </a:endParaRPr>
                    </a:p>
                  </a:txBody>
                  <a:tcPr marL="44450" marR="44450" marT="0" marB="0" anchor="b"/>
                </a:tc>
                <a:tc>
                  <a:txBody>
                    <a:bodyPr/>
                    <a:lstStyle/>
                    <a:p>
                      <a:pPr>
                        <a:lnSpc>
                          <a:spcPct val="115000"/>
                        </a:lnSpc>
                      </a:pPr>
                      <a:endParaRPr lang="es-VE" sz="1600">
                        <a:effectLst/>
                        <a:latin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xmlns="" val="1800007938"/>
                  </a:ext>
                </a:extLst>
              </a:tr>
              <a:tr h="236511">
                <a:tc>
                  <a:txBody>
                    <a:bodyPr/>
                    <a:lstStyle/>
                    <a:p>
                      <a:pPr algn="ctr">
                        <a:lnSpc>
                          <a:spcPct val="115000"/>
                        </a:lnSpc>
                      </a:pPr>
                      <a:r>
                        <a:rPr lang="es-VE" sz="1600" dirty="0">
                          <a:effectLst/>
                        </a:rPr>
                        <a:t>Categoría</a:t>
                      </a:r>
                      <a:endParaRPr lang="es-VE" sz="16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600" dirty="0">
                          <a:effectLst/>
                        </a:rPr>
                        <a:t>Frecuencia</a:t>
                      </a:r>
                      <a:endParaRPr lang="es-VE" sz="16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600">
                          <a:effectLst/>
                        </a:rPr>
                        <a:t>%</a:t>
                      </a:r>
                      <a:endParaRPr lang="es-VE" sz="160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xmlns="" val="3675094666"/>
                  </a:ext>
                </a:extLst>
              </a:tr>
              <a:tr h="236511">
                <a:tc>
                  <a:txBody>
                    <a:bodyPr/>
                    <a:lstStyle/>
                    <a:p>
                      <a:pPr algn="ctr">
                        <a:lnSpc>
                          <a:spcPct val="115000"/>
                        </a:lnSpc>
                      </a:pPr>
                      <a:r>
                        <a:rPr lang="es-VE" sz="1600" dirty="0">
                          <a:effectLst/>
                        </a:rPr>
                        <a:t>Si</a:t>
                      </a:r>
                      <a:endParaRPr lang="es-VE" sz="16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600" dirty="0">
                          <a:effectLst/>
                        </a:rPr>
                        <a:t>2</a:t>
                      </a:r>
                      <a:endParaRPr lang="es-VE" sz="16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600">
                          <a:effectLst/>
                        </a:rPr>
                        <a:t>20</a:t>
                      </a:r>
                      <a:endParaRPr lang="es-VE" sz="160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xmlns="" val="2672898339"/>
                  </a:ext>
                </a:extLst>
              </a:tr>
              <a:tr h="236511">
                <a:tc>
                  <a:txBody>
                    <a:bodyPr/>
                    <a:lstStyle/>
                    <a:p>
                      <a:pPr algn="ctr">
                        <a:lnSpc>
                          <a:spcPct val="115000"/>
                        </a:lnSpc>
                      </a:pPr>
                      <a:r>
                        <a:rPr lang="es-VE" sz="1600">
                          <a:effectLst/>
                        </a:rPr>
                        <a:t>No</a:t>
                      </a:r>
                      <a:endParaRPr lang="es-VE" sz="160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600" dirty="0">
                          <a:effectLst/>
                        </a:rPr>
                        <a:t>8</a:t>
                      </a:r>
                      <a:endParaRPr lang="es-VE" sz="16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600">
                          <a:effectLst/>
                        </a:rPr>
                        <a:t>80</a:t>
                      </a:r>
                      <a:endParaRPr lang="es-VE" sz="160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xmlns="" val="3050901533"/>
                  </a:ext>
                </a:extLst>
              </a:tr>
              <a:tr h="236511">
                <a:tc>
                  <a:txBody>
                    <a:bodyPr/>
                    <a:lstStyle/>
                    <a:p>
                      <a:pPr algn="ctr">
                        <a:lnSpc>
                          <a:spcPct val="115000"/>
                        </a:lnSpc>
                      </a:pPr>
                      <a:r>
                        <a:rPr lang="es-VE" sz="1600" dirty="0">
                          <a:effectLst/>
                        </a:rPr>
                        <a:t>Total</a:t>
                      </a:r>
                      <a:endParaRPr lang="es-VE" sz="16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600">
                          <a:effectLst/>
                        </a:rPr>
                        <a:t>10</a:t>
                      </a:r>
                      <a:endParaRPr lang="es-VE" sz="160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tc>
                  <a:txBody>
                    <a:bodyPr/>
                    <a:lstStyle/>
                    <a:p>
                      <a:pPr algn="ctr">
                        <a:lnSpc>
                          <a:spcPct val="115000"/>
                        </a:lnSpc>
                      </a:pPr>
                      <a:r>
                        <a:rPr lang="es-VE" sz="1600" dirty="0">
                          <a:effectLst/>
                        </a:rPr>
                        <a:t>100</a:t>
                      </a:r>
                      <a:endParaRPr lang="es-VE" sz="1600" dirty="0">
                        <a:effectLst/>
                        <a:latin typeface="Arial" panose="020B0604020202020204" pitchFamily="34" charset="0"/>
                        <a:ea typeface="Arial" panose="020B060402020202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xmlns="" val="2764000541"/>
                  </a:ext>
                </a:extLst>
              </a:tr>
            </a:tbl>
          </a:graphicData>
        </a:graphic>
      </p:graphicFrame>
      <p:graphicFrame>
        <p:nvGraphicFramePr>
          <p:cNvPr id="15" name="Gráfico 14">
            <a:extLst>
              <a:ext uri="{FF2B5EF4-FFF2-40B4-BE49-F238E27FC236}">
                <a16:creationId xmlns:a16="http://schemas.microsoft.com/office/drawing/2014/main" xmlns="" id="{CD6CCAA4-799C-4053-AD79-DE47B24FAC49}"/>
              </a:ext>
            </a:extLst>
          </p:cNvPr>
          <p:cNvGraphicFramePr/>
          <p:nvPr>
            <p:extLst>
              <p:ext uri="{D42A27DB-BD31-4B8C-83A1-F6EECF244321}">
                <p14:modId xmlns:p14="http://schemas.microsoft.com/office/powerpoint/2010/main" val="1635956287"/>
              </p:ext>
            </p:extLst>
          </p:nvPr>
        </p:nvGraphicFramePr>
        <p:xfrm>
          <a:off x="9658382" y="6433710"/>
          <a:ext cx="3910506" cy="1547473"/>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5995128" y="654697"/>
            <a:ext cx="4221718" cy="680876"/>
          </a:xfrm>
          <a:prstGeom prst="rect">
            <a:avLst/>
          </a:prstGeom>
          <a:noFill/>
          <a:ln/>
        </p:spPr>
        <p:txBody>
          <a:bodyPr wrap="none" rtlCol="0" anchor="t"/>
          <a:lstStyle/>
          <a:p>
            <a:pPr marL="0" indent="0">
              <a:lnSpc>
                <a:spcPts val="5402"/>
              </a:lnSpc>
              <a:buNone/>
            </a:pPr>
            <a:r>
              <a:rPr lang="en-US" sz="4155" b="1" dirty="0">
                <a:solidFill>
                  <a:srgbClr val="60A9FF"/>
                </a:solidFill>
                <a:latin typeface="Barlow" pitchFamily="34" charset="0"/>
                <a:ea typeface="Barlow" pitchFamily="34" charset="-122"/>
                <a:cs typeface="Barlow" pitchFamily="34" charset="-120"/>
              </a:rPr>
              <a:t>Conclusiones</a:t>
            </a:r>
            <a:endParaRPr lang="en-US" sz="4155" dirty="0"/>
          </a:p>
        </p:txBody>
      </p:sp>
      <p:pic>
        <p:nvPicPr>
          <p:cNvPr id="6" name="Image 0" descr="preencoded.png"/>
          <p:cNvPicPr>
            <a:picLocks noChangeAspect="1"/>
          </p:cNvPicPr>
          <p:nvPr/>
        </p:nvPicPr>
        <p:blipFill>
          <a:blip r:embed="rId3"/>
          <a:stretch>
            <a:fillRect/>
          </a:stretch>
        </p:blipFill>
        <p:spPr>
          <a:xfrm>
            <a:off x="0" y="0"/>
            <a:ext cx="5486400" cy="8169088"/>
          </a:xfrm>
          <a:prstGeom prst="rect">
            <a:avLst/>
          </a:prstGeom>
        </p:spPr>
      </p:pic>
      <p:sp>
        <p:nvSpPr>
          <p:cNvPr id="8" name="CuadroTexto 7">
            <a:extLst>
              <a:ext uri="{FF2B5EF4-FFF2-40B4-BE49-F238E27FC236}">
                <a16:creationId xmlns:a16="http://schemas.microsoft.com/office/drawing/2014/main" xmlns="" id="{357EB219-E9C6-4832-B187-41C77D2BD43A}"/>
              </a:ext>
            </a:extLst>
          </p:cNvPr>
          <p:cNvSpPr txBox="1"/>
          <p:nvPr/>
        </p:nvSpPr>
        <p:spPr>
          <a:xfrm>
            <a:off x="5995128" y="1945497"/>
            <a:ext cx="7871076" cy="4278094"/>
          </a:xfrm>
          <a:prstGeom prst="rect">
            <a:avLst/>
          </a:prstGeom>
          <a:noFill/>
        </p:spPr>
        <p:txBody>
          <a:bodyPr wrap="square" rtlCol="0">
            <a:spAutoFit/>
          </a:bodyPr>
          <a:lstStyle/>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Como contribución al mejoramiento del nivel de vida de las familias del sector se propusieron estrategias para impulsar tanto al crecimiento como desarrollo de estas familias a través de talleres socio productivos y la propuesta de implementar los huertos familiares a desarrollarse con la meta de incrementar  la productividad y los ingresos de las familias, la posibilidad de empleos alternativos basados en conocimientos ancestrales, se sugiere del mismo modo un programa de atención a jóvenes en riesgo para disminuir de esta manera la delincuencia que actualmente enfrentan las familias de este sector. </a:t>
            </a:r>
          </a:p>
          <a:p>
            <a:pPr indent="449580" algn="just"/>
            <a:endParaRPr lang="es-ES" sz="1600" dirty="0">
              <a:solidFill>
                <a:schemeClr val="bg1">
                  <a:lumMod val="95000"/>
                </a:schemeClr>
              </a:solidFill>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En función de estos resultados se comprobó la hipótesis de investigación, debido a que las condiciones socioeconómicas de las familias de la urbanización  Rómulo Betancourt (Calle 2), están afectando su nivel de vida. Esto nos permite demostrar la importancia de implementar “Estrategias para Mejorar el Sustento Económico  Familiar en la Urbanización  “Rómulo Betancourt” (Calle 2), Parroquia Barrancas, Municipio Cruz Paredes - Estado Barinas”.</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10" name="Image 0" descr="preencoded.png"/>
          <p:cNvPicPr>
            <a:picLocks noChangeAspect="1"/>
          </p:cNvPicPr>
          <p:nvPr/>
        </p:nvPicPr>
        <p:blipFill>
          <a:blip r:embed="rId3"/>
          <a:stretch>
            <a:fillRect/>
          </a:stretch>
        </p:blipFill>
        <p:spPr>
          <a:xfrm>
            <a:off x="0" y="0"/>
            <a:ext cx="14630400" cy="2246145"/>
          </a:xfrm>
          <a:prstGeom prst="rect">
            <a:avLst/>
          </a:prstGeom>
        </p:spPr>
      </p:pic>
      <p:sp>
        <p:nvSpPr>
          <p:cNvPr id="12" name="Text 2">
            <a:extLst>
              <a:ext uri="{FF2B5EF4-FFF2-40B4-BE49-F238E27FC236}">
                <a16:creationId xmlns:a16="http://schemas.microsoft.com/office/drawing/2014/main" xmlns="" id="{B7262FD0-69BD-4A79-A715-FD348FA6608F}"/>
              </a:ext>
            </a:extLst>
          </p:cNvPr>
          <p:cNvSpPr/>
          <p:nvPr/>
        </p:nvSpPr>
        <p:spPr>
          <a:xfrm>
            <a:off x="519589" y="2776302"/>
            <a:ext cx="5379720" cy="680876"/>
          </a:xfrm>
          <a:prstGeom prst="rect">
            <a:avLst/>
          </a:prstGeom>
          <a:noFill/>
          <a:ln/>
        </p:spPr>
        <p:txBody>
          <a:bodyPr wrap="none" rtlCol="0" anchor="t"/>
          <a:lstStyle/>
          <a:p>
            <a:pPr marL="0" indent="0">
              <a:lnSpc>
                <a:spcPts val="5402"/>
              </a:lnSpc>
              <a:buNone/>
            </a:pPr>
            <a:r>
              <a:rPr lang="en-US" sz="4155" b="1" dirty="0">
                <a:solidFill>
                  <a:srgbClr val="60A9FF"/>
                </a:solidFill>
                <a:latin typeface="Barlow" pitchFamily="34" charset="0"/>
                <a:ea typeface="Barlow" pitchFamily="34" charset="-122"/>
                <a:cs typeface="Barlow" pitchFamily="34" charset="-120"/>
              </a:rPr>
              <a:t>Propuestas y Objetivos</a:t>
            </a:r>
            <a:endParaRPr lang="en-US" sz="4155" dirty="0"/>
          </a:p>
        </p:txBody>
      </p:sp>
      <p:sp>
        <p:nvSpPr>
          <p:cNvPr id="14" name="CuadroTexto 13">
            <a:extLst>
              <a:ext uri="{FF2B5EF4-FFF2-40B4-BE49-F238E27FC236}">
                <a16:creationId xmlns:a16="http://schemas.microsoft.com/office/drawing/2014/main" xmlns="" id="{2D4E5F31-E16A-4F93-8340-9E2511EC7F30}"/>
              </a:ext>
            </a:extLst>
          </p:cNvPr>
          <p:cNvSpPr txBox="1"/>
          <p:nvPr/>
        </p:nvSpPr>
        <p:spPr>
          <a:xfrm>
            <a:off x="519589" y="3951949"/>
            <a:ext cx="7922625" cy="3539430"/>
          </a:xfrm>
          <a:prstGeom prst="rect">
            <a:avLst/>
          </a:prstGeom>
          <a:noFill/>
        </p:spPr>
        <p:txBody>
          <a:bodyPr wrap="square" rtlCol="0">
            <a:spAutoFit/>
          </a:bodyPr>
          <a:lstStyle/>
          <a:p>
            <a:pPr lvl="0" algn="just"/>
            <a:r>
              <a:rPr lang="es-ES" sz="1600" b="1" dirty="0">
                <a:solidFill>
                  <a:schemeClr val="bg1">
                    <a:lumMod val="95000"/>
                  </a:schemeClr>
                </a:solidFill>
                <a:effectLst/>
                <a:latin typeface="Montserrat" panose="00000500000000000000" pitchFamily="2" charset="0"/>
                <a:ea typeface="Arial" panose="020B0604020202020204" pitchFamily="34" charset="0"/>
              </a:rPr>
              <a:t>          </a:t>
            </a:r>
            <a:r>
              <a:rPr lang="es-ES" sz="1600" dirty="0">
                <a:solidFill>
                  <a:schemeClr val="bg1">
                    <a:lumMod val="95000"/>
                  </a:schemeClr>
                </a:solidFill>
                <a:effectLst/>
                <a:latin typeface="Montserrat" panose="00000500000000000000" pitchFamily="2" charset="0"/>
                <a:ea typeface="Arial" panose="020B0604020202020204" pitchFamily="34" charset="0"/>
              </a:rPr>
              <a:t>Teniendo en cuenta la información proporcionada sobre las características socioeconómicas obtenidas, se pueden proponer las siguientes estrategias para mejorar el sustento económico familiar:</a:t>
            </a:r>
          </a:p>
          <a:p>
            <a:pPr lvl="0" algn="just"/>
            <a:endParaRPr lang="es-ES" sz="1600" dirty="0">
              <a:solidFill>
                <a:schemeClr val="bg1">
                  <a:lumMod val="95000"/>
                </a:schemeClr>
              </a:solidFill>
              <a:latin typeface="Montserrat" panose="00000500000000000000" pitchFamily="2" charset="0"/>
              <a:ea typeface="Arial" panose="020B0604020202020204" pitchFamily="34" charset="0"/>
            </a:endParaRPr>
          </a:p>
          <a:p>
            <a:pPr marL="285750" lvl="0" indent="-285750" algn="just">
              <a:buClr>
                <a:srgbClr val="00B0F0"/>
              </a:buClr>
              <a:buFont typeface="Arial" panose="020B0604020202020204" pitchFamily="34" charset="0"/>
              <a:buChar char="•"/>
            </a:pPr>
            <a:r>
              <a:rPr lang="es-VE" sz="1600" dirty="0">
                <a:solidFill>
                  <a:schemeClr val="bg1">
                    <a:lumMod val="95000"/>
                  </a:schemeClr>
                </a:solidFill>
                <a:latin typeface="Montserrat" panose="00000500000000000000" pitchFamily="2" charset="0"/>
                <a:ea typeface="Arial" panose="020B0604020202020204" pitchFamily="34" charset="0"/>
              </a:rPr>
              <a:t>Implementación de Talleres Socio-Productivos</a:t>
            </a:r>
          </a:p>
          <a:p>
            <a:pPr marL="285750" lvl="0" indent="-285750" algn="just">
              <a:buClr>
                <a:srgbClr val="00B0F0"/>
              </a:buClr>
              <a:buFont typeface="Arial" panose="020B0604020202020204" pitchFamily="34" charset="0"/>
              <a:buChar char="•"/>
            </a:pPr>
            <a:r>
              <a:rPr lang="es-VE" sz="1600" dirty="0">
                <a:solidFill>
                  <a:schemeClr val="bg1">
                    <a:lumMod val="95000"/>
                  </a:schemeClr>
                </a:solidFill>
                <a:latin typeface="Montserrat" panose="00000500000000000000" pitchFamily="2" charset="0"/>
                <a:ea typeface="Arial" panose="020B0604020202020204" pitchFamily="34" charset="0"/>
              </a:rPr>
              <a:t>Programa de Huertos Familiares</a:t>
            </a:r>
          </a:p>
          <a:p>
            <a:pPr marL="285750" lvl="0" indent="-285750" algn="just">
              <a:buClr>
                <a:srgbClr val="00B0F0"/>
              </a:buClr>
              <a:buFont typeface="Arial" panose="020B0604020202020204" pitchFamily="34" charset="0"/>
              <a:buChar char="•"/>
            </a:pPr>
            <a:r>
              <a:rPr lang="es-VE" sz="1600" dirty="0">
                <a:solidFill>
                  <a:schemeClr val="bg1">
                    <a:lumMod val="95000"/>
                  </a:schemeClr>
                </a:solidFill>
                <a:latin typeface="Montserrat" panose="00000500000000000000" pitchFamily="2" charset="0"/>
                <a:ea typeface="Arial" panose="020B0604020202020204" pitchFamily="34" charset="0"/>
              </a:rPr>
              <a:t>Fomentar Empleos Alternativos</a:t>
            </a:r>
          </a:p>
          <a:p>
            <a:pPr marL="285750" lvl="0" indent="-285750" algn="just">
              <a:buClr>
                <a:srgbClr val="00B0F0"/>
              </a:buClr>
              <a:buFont typeface="Arial" panose="020B0604020202020204" pitchFamily="34" charset="0"/>
              <a:buChar char="•"/>
            </a:pPr>
            <a:r>
              <a:rPr lang="es-ES" sz="1600" dirty="0">
                <a:solidFill>
                  <a:schemeClr val="bg1">
                    <a:lumMod val="95000"/>
                  </a:schemeClr>
                </a:solidFill>
                <a:latin typeface="Montserrat" panose="00000500000000000000" pitchFamily="2" charset="0"/>
                <a:ea typeface="Arial" panose="020B0604020202020204" pitchFamily="34" charset="0"/>
              </a:rPr>
              <a:t>Atención a Jóvenes en Riesgo</a:t>
            </a:r>
          </a:p>
          <a:p>
            <a:pPr marL="285750" lvl="0" indent="-285750" algn="just">
              <a:buClr>
                <a:srgbClr val="00B0F0"/>
              </a:buClr>
              <a:buFont typeface="Arial" panose="020B0604020202020204" pitchFamily="34" charset="0"/>
              <a:buChar char="•"/>
            </a:pPr>
            <a:r>
              <a:rPr lang="es-ES" sz="1600" dirty="0">
                <a:solidFill>
                  <a:schemeClr val="bg1">
                    <a:lumMod val="95000"/>
                  </a:schemeClr>
                </a:solidFill>
                <a:latin typeface="Montserrat" panose="00000500000000000000" pitchFamily="2" charset="0"/>
                <a:ea typeface="Arial" panose="020B0604020202020204" pitchFamily="34" charset="0"/>
              </a:rPr>
              <a:t>Acceso a Servicios de Salud</a:t>
            </a:r>
          </a:p>
          <a:p>
            <a:pPr marL="285750" lvl="0" indent="-285750" algn="just">
              <a:buClr>
                <a:srgbClr val="00B0F0"/>
              </a:buClr>
              <a:buFont typeface="Arial" panose="020B0604020202020204" pitchFamily="34" charset="0"/>
              <a:buChar char="•"/>
            </a:pPr>
            <a:r>
              <a:rPr lang="es-VE" sz="1600" dirty="0">
                <a:solidFill>
                  <a:schemeClr val="bg1">
                    <a:lumMod val="95000"/>
                  </a:schemeClr>
                </a:solidFill>
                <a:latin typeface="Montserrat" panose="00000500000000000000" pitchFamily="2" charset="0"/>
                <a:ea typeface="Arial" panose="020B0604020202020204" pitchFamily="34" charset="0"/>
              </a:rPr>
              <a:t>Promover la Educación Financiera</a:t>
            </a:r>
          </a:p>
          <a:p>
            <a:pPr marL="285750" lvl="0" indent="-285750" algn="just">
              <a:buFont typeface="Arial" panose="020B0604020202020204" pitchFamily="34" charset="0"/>
              <a:buChar char="•"/>
            </a:pP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lvl="0" algn="just"/>
            <a:r>
              <a:rPr lang="es-ES" sz="1600" dirty="0">
                <a:solidFill>
                  <a:schemeClr val="bg1">
                    <a:lumMod val="95000"/>
                  </a:schemeClr>
                </a:solidFill>
                <a:effectLst/>
                <a:latin typeface="Montserrat" panose="00000500000000000000" pitchFamily="2" charset="0"/>
                <a:ea typeface="Arial" panose="020B0604020202020204" pitchFamily="34" charset="0"/>
              </a:rPr>
              <a:t>Estas estrategias pueden contribuir significativamente al mejoramiento del nivel de vida de las familias de la urbanización "Rómulo Betancourt" en la parroquia Barrancas del municipio Cruz Paredes en el estado Barinas.</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sp>
        <p:nvSpPr>
          <p:cNvPr id="15" name="Text 2">
            <a:extLst>
              <a:ext uri="{FF2B5EF4-FFF2-40B4-BE49-F238E27FC236}">
                <a16:creationId xmlns:a16="http://schemas.microsoft.com/office/drawing/2014/main" xmlns="" id="{F9C10684-5E80-4991-A92A-BE7FB907CC13}"/>
              </a:ext>
            </a:extLst>
          </p:cNvPr>
          <p:cNvSpPr/>
          <p:nvPr/>
        </p:nvSpPr>
        <p:spPr>
          <a:xfrm>
            <a:off x="784284" y="786452"/>
            <a:ext cx="5379720" cy="680876"/>
          </a:xfrm>
          <a:prstGeom prst="rect">
            <a:avLst/>
          </a:prstGeom>
          <a:noFill/>
          <a:ln/>
          <a:effectLst>
            <a:outerShdw blurRad="50800" dist="38100" algn="l" rotWithShape="0">
              <a:prstClr val="black">
                <a:alpha val="40000"/>
              </a:prstClr>
            </a:outerShdw>
          </a:effectLst>
        </p:spPr>
        <p:txBody>
          <a:bodyPr wrap="none" rtlCol="0" anchor="t"/>
          <a:lstStyle/>
          <a:p>
            <a:pPr marL="0" indent="0">
              <a:lnSpc>
                <a:spcPts val="5402"/>
              </a:lnSpc>
              <a:buNone/>
            </a:pPr>
            <a:r>
              <a:rPr lang="en-US" sz="4155" b="1" dirty="0">
                <a:solidFill>
                  <a:srgbClr val="60A9FF"/>
                </a:solidFill>
                <a:latin typeface="Barlow" pitchFamily="34" charset="0"/>
                <a:ea typeface="Barlow" pitchFamily="34" charset="-122"/>
                <a:cs typeface="Barlow" pitchFamily="34" charset="-120"/>
              </a:rPr>
              <a:t>¡¡¡MUCHAS GRACIAS!!!</a:t>
            </a:r>
            <a:endParaRPr lang="en-US" sz="4155" dirty="0"/>
          </a:p>
        </p:txBody>
      </p:sp>
      <p:sp>
        <p:nvSpPr>
          <p:cNvPr id="16" name="Subtítulo 2">
            <a:extLst>
              <a:ext uri="{FF2B5EF4-FFF2-40B4-BE49-F238E27FC236}">
                <a16:creationId xmlns:a16="http://schemas.microsoft.com/office/drawing/2014/main" xmlns="" id="{2818A4D3-9A2F-4351-95EA-B55D42BC3F8E}"/>
              </a:ext>
            </a:extLst>
          </p:cNvPr>
          <p:cNvSpPr txBox="1">
            <a:spLocks/>
          </p:cNvSpPr>
          <p:nvPr/>
        </p:nvSpPr>
        <p:spPr>
          <a:xfrm>
            <a:off x="9734508" y="5070587"/>
            <a:ext cx="4618893" cy="2461538"/>
          </a:xfrm>
          <a:prstGeom prst="rect">
            <a:avLst/>
          </a:prstGeom>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20000"/>
              </a:lnSpc>
            </a:pPr>
            <a:r>
              <a:rPr lang="es-ES" sz="1800" b="1" u="sng" dirty="0">
                <a:solidFill>
                  <a:schemeClr val="bg1">
                    <a:lumMod val="95000"/>
                  </a:schemeClr>
                </a:solidFill>
                <a:effectLst/>
                <a:latin typeface="Montserrat" panose="00000500000000000000" pitchFamily="2" charset="0"/>
                <a:ea typeface="Arial" panose="020B0604020202020204" pitchFamily="34" charset="0"/>
              </a:rPr>
              <a:t>Autores</a:t>
            </a:r>
            <a:r>
              <a:rPr lang="es-ES" sz="1800" b="1" dirty="0">
                <a:solidFill>
                  <a:schemeClr val="bg1">
                    <a:lumMod val="95000"/>
                  </a:schemeClr>
                </a:solidFill>
                <a:effectLst/>
                <a:latin typeface="Montserrat" panose="00000500000000000000" pitchFamily="2" charset="0"/>
                <a:ea typeface="Arial" panose="020B0604020202020204" pitchFamily="34" charset="0"/>
              </a:rPr>
              <a:t>:</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Caballero Liuzza, Francesco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 </a:t>
            </a:r>
            <a:r>
              <a:rPr lang="es-ES" sz="1800" dirty="0">
                <a:solidFill>
                  <a:schemeClr val="bg1">
                    <a:lumMod val="95000"/>
                  </a:schemeClr>
                </a:solidFill>
                <a:effectLst/>
                <a:latin typeface="Montserrat" panose="00000500000000000000" pitchFamily="2" charset="0"/>
                <a:ea typeface="Arial" panose="020B0604020202020204" pitchFamily="34" charset="0"/>
              </a:rPr>
              <a:t>30.609.726</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Ferrer Fernández, Ángel David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 </a:t>
            </a:r>
            <a:r>
              <a:rPr lang="es-ES" sz="1800" dirty="0">
                <a:solidFill>
                  <a:schemeClr val="bg1">
                    <a:lumMod val="95000"/>
                  </a:schemeClr>
                </a:solidFill>
                <a:effectLst/>
                <a:latin typeface="Montserrat" panose="00000500000000000000" pitchFamily="2" charset="0"/>
                <a:ea typeface="Arial" panose="020B0604020202020204" pitchFamily="34" charset="0"/>
              </a:rPr>
              <a:t>28.740.358</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Piñero Ceballos, Daniel Alejandro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 </a:t>
            </a:r>
            <a:r>
              <a:rPr lang="es-ES" sz="1800" dirty="0">
                <a:solidFill>
                  <a:schemeClr val="bg1">
                    <a:lumMod val="95000"/>
                  </a:schemeClr>
                </a:solidFill>
                <a:effectLst/>
                <a:latin typeface="Montserrat" panose="00000500000000000000" pitchFamily="2" charset="0"/>
                <a:ea typeface="Arial" panose="020B0604020202020204" pitchFamily="34" charset="0"/>
              </a:rPr>
              <a:t>30.645.534</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Roa Ng, Bryant Jesús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 </a:t>
            </a:r>
            <a:r>
              <a:rPr lang="es-ES" sz="1800" dirty="0">
                <a:solidFill>
                  <a:schemeClr val="bg1">
                    <a:lumMod val="95000"/>
                  </a:schemeClr>
                </a:solidFill>
                <a:effectLst/>
                <a:latin typeface="Montserrat" panose="00000500000000000000" pitchFamily="2" charset="0"/>
                <a:ea typeface="Arial" panose="020B0604020202020204" pitchFamily="34" charset="0"/>
              </a:rPr>
              <a:t>30.147.007</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Urbina Páez, Abdiel Asad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a:t>
            </a:r>
            <a:r>
              <a:rPr lang="es-ES" sz="1800" dirty="0">
                <a:solidFill>
                  <a:schemeClr val="bg1">
                    <a:lumMod val="95000"/>
                  </a:schemeClr>
                </a:solidFill>
                <a:effectLst/>
                <a:latin typeface="Montserrat" panose="00000500000000000000" pitchFamily="2" charset="0"/>
                <a:ea typeface="Arial" panose="020B0604020202020204" pitchFamily="34" charset="0"/>
              </a:rPr>
              <a:t> 29.840.561</a:t>
            </a:r>
            <a:endParaRPr lang="es-VE" sz="1800" dirty="0">
              <a:solidFill>
                <a:schemeClr val="bg1">
                  <a:lumMod val="95000"/>
                </a:schemeClr>
              </a:solidFill>
              <a:effectLst/>
              <a:latin typeface="Montserrat" panose="00000500000000000000" pitchFamily="2" charset="0"/>
              <a:ea typeface="Arial" panose="020B0604020202020204" pitchFamily="34" charset="0"/>
            </a:endParaRPr>
          </a:p>
          <a:p>
            <a:pPr algn="ctr">
              <a:lnSpc>
                <a:spcPct val="120000"/>
              </a:lnSpc>
            </a:pPr>
            <a:r>
              <a:rPr lang="es-ES" sz="1800" dirty="0">
                <a:solidFill>
                  <a:schemeClr val="bg1">
                    <a:lumMod val="95000"/>
                  </a:schemeClr>
                </a:solidFill>
                <a:effectLst/>
                <a:latin typeface="Montserrat" panose="00000500000000000000" pitchFamily="2" charset="0"/>
                <a:ea typeface="Arial" panose="020B0604020202020204" pitchFamily="34" charset="0"/>
              </a:rPr>
              <a:t>Valero Arellano, Luis Alfredo</a:t>
            </a:r>
            <a:r>
              <a:rPr lang="es-VE" sz="1800" dirty="0">
                <a:solidFill>
                  <a:schemeClr val="bg1">
                    <a:lumMod val="95000"/>
                  </a:schemeClr>
                </a:solidFill>
                <a:latin typeface="Montserrat" panose="00000500000000000000" pitchFamily="2" charset="0"/>
                <a:ea typeface="Arial" panose="020B0604020202020204" pitchFamily="34" charset="0"/>
              </a:rPr>
              <a:t>             </a:t>
            </a:r>
            <a:r>
              <a:rPr lang="es-ES" sz="1800" b="1" u="sng" dirty="0">
                <a:solidFill>
                  <a:schemeClr val="bg1">
                    <a:lumMod val="95000"/>
                  </a:schemeClr>
                </a:solidFill>
                <a:effectLst/>
                <a:latin typeface="Montserrat" panose="00000500000000000000" pitchFamily="2" charset="0"/>
                <a:ea typeface="Arial" panose="020B0604020202020204" pitchFamily="34" charset="0"/>
              </a:rPr>
              <a:t>C.I</a:t>
            </a:r>
            <a:r>
              <a:rPr lang="es-ES" sz="1800" b="1" dirty="0">
                <a:solidFill>
                  <a:schemeClr val="bg1">
                    <a:lumMod val="95000"/>
                  </a:schemeClr>
                </a:solidFill>
                <a:effectLst/>
                <a:latin typeface="Montserrat" panose="00000500000000000000" pitchFamily="2" charset="0"/>
                <a:ea typeface="Arial" panose="020B0604020202020204" pitchFamily="34" charset="0"/>
              </a:rPr>
              <a:t>:</a:t>
            </a:r>
            <a:r>
              <a:rPr lang="es-ES" sz="1800" dirty="0">
                <a:solidFill>
                  <a:schemeClr val="bg1">
                    <a:lumMod val="95000"/>
                  </a:schemeClr>
                </a:solidFill>
                <a:effectLst/>
                <a:latin typeface="Montserrat" panose="00000500000000000000" pitchFamily="2" charset="0"/>
                <a:ea typeface="Arial" panose="020B0604020202020204" pitchFamily="34" charset="0"/>
              </a:rPr>
              <a:t> 30.052.207</a:t>
            </a:r>
            <a:endParaRPr lang="es-VE" dirty="0">
              <a:solidFill>
                <a:schemeClr val="bg1">
                  <a:lumMod val="95000"/>
                </a:schemeClr>
              </a:solidFill>
              <a:latin typeface="Montserrat" panose="00000500000000000000" pitchFamily="2" charset="0"/>
            </a:endParaRPr>
          </a:p>
        </p:txBody>
      </p:sp>
      <p:pic>
        <p:nvPicPr>
          <p:cNvPr id="18" name="Imagen 17">
            <a:extLst>
              <a:ext uri="{FF2B5EF4-FFF2-40B4-BE49-F238E27FC236}">
                <a16:creationId xmlns:a16="http://schemas.microsoft.com/office/drawing/2014/main" xmlns="" id="{FDD2C723-EC70-40FC-B869-97C66B186E16}"/>
              </a:ext>
            </a:extLst>
          </p:cNvPr>
          <p:cNvPicPr>
            <a:picLocks noChangeAspect="1"/>
          </p:cNvPicPr>
          <p:nvPr/>
        </p:nvPicPr>
        <p:blipFill>
          <a:blip r:embed="rId4"/>
          <a:stretch>
            <a:fillRect/>
          </a:stretch>
        </p:blipFill>
        <p:spPr>
          <a:xfrm>
            <a:off x="8933352" y="515509"/>
            <a:ext cx="5057143" cy="3142857"/>
          </a:xfrm>
          <a:prstGeom prst="roundRect">
            <a:avLst>
              <a:gd name="adj" fmla="val 8594"/>
            </a:avLst>
          </a:prstGeom>
          <a:solidFill>
            <a:srgbClr val="FFFFFF">
              <a:shade val="85000"/>
            </a:srgbClr>
          </a:solidFill>
          <a:ln>
            <a:noFill/>
          </a:ln>
          <a:effectLst>
            <a:outerShdw blurRad="63500" sx="104000" sy="104000" algn="ctr" rotWithShape="0">
              <a:prstClr val="black">
                <a:alpha val="40000"/>
              </a:prstClr>
            </a:outerShdw>
            <a:reflection blurRad="12700" stA="0" endPos="28000" dist="5000" dir="5400000" sy="-100000" algn="bl" rotWithShape="0"/>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12" name="Imagen 11">
            <a:extLst>
              <a:ext uri="{FF2B5EF4-FFF2-40B4-BE49-F238E27FC236}">
                <a16:creationId xmlns:a16="http://schemas.microsoft.com/office/drawing/2014/main" xmlns="" id="{C6CF4717-CBCC-45AC-BE74-685DCF1DD38F}"/>
              </a:ext>
            </a:extLst>
          </p:cNvPr>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91000"/>
            </a:srgbClr>
          </a:solidFill>
          <a:ln/>
        </p:spPr>
        <p:txBody>
          <a:bodyPr/>
          <a:lstStyle/>
          <a:p>
            <a:endParaRPr lang="es-VE" dirty="0"/>
          </a:p>
        </p:txBody>
      </p:sp>
      <p:sp>
        <p:nvSpPr>
          <p:cNvPr id="6" name="Text 3"/>
          <p:cNvSpPr/>
          <p:nvPr/>
        </p:nvSpPr>
        <p:spPr>
          <a:xfrm>
            <a:off x="-1629075" y="314259"/>
            <a:ext cx="6370320" cy="680876"/>
          </a:xfrm>
          <a:prstGeom prst="rect">
            <a:avLst/>
          </a:prstGeom>
          <a:noFill/>
          <a:ln/>
        </p:spPr>
        <p:txBody>
          <a:bodyPr wrap="none" rtlCol="0" anchor="t"/>
          <a:lstStyle/>
          <a:p>
            <a:pPr marL="0" indent="0" algn="ctr">
              <a:lnSpc>
                <a:spcPts val="5402"/>
              </a:lnSpc>
              <a:buNone/>
            </a:pPr>
            <a:r>
              <a:rPr lang="es-VE" sz="4155" b="1" dirty="0">
                <a:solidFill>
                  <a:srgbClr val="60A9FF"/>
                </a:solidFill>
                <a:latin typeface="Barlow" pitchFamily="34" charset="0"/>
                <a:ea typeface="Barlow" pitchFamily="34" charset="-122"/>
                <a:cs typeface="Barlow" pitchFamily="34" charset="-120"/>
              </a:rPr>
              <a:t>Índice </a:t>
            </a:r>
            <a:endParaRPr lang="es-VE" sz="4155" dirty="0"/>
          </a:p>
        </p:txBody>
      </p:sp>
      <p:sp>
        <p:nvSpPr>
          <p:cNvPr id="9" name="Marcador de contenido 2">
            <a:extLst>
              <a:ext uri="{FF2B5EF4-FFF2-40B4-BE49-F238E27FC236}">
                <a16:creationId xmlns:a16="http://schemas.microsoft.com/office/drawing/2014/main" xmlns="" id="{8F9FC560-41D2-4AEA-8B69-94E80B129E77}"/>
              </a:ext>
            </a:extLst>
          </p:cNvPr>
          <p:cNvSpPr txBox="1">
            <a:spLocks/>
          </p:cNvSpPr>
          <p:nvPr/>
        </p:nvSpPr>
        <p:spPr>
          <a:xfrm>
            <a:off x="517358" y="1108604"/>
            <a:ext cx="6370320" cy="69470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Clr>
                <a:srgbClr val="00B0F0"/>
              </a:buClr>
            </a:pPr>
            <a:r>
              <a:rPr lang="es-ES" sz="2400" dirty="0">
                <a:solidFill>
                  <a:schemeClr val="bg1">
                    <a:lumMod val="95000"/>
                  </a:schemeClr>
                </a:solidFill>
                <a:effectLst/>
                <a:latin typeface="Montserrat" panose="00000500000000000000" pitchFamily="2" charset="0"/>
                <a:ea typeface="Arial" panose="020B0604020202020204" pitchFamily="34" charset="0"/>
              </a:rPr>
              <a:t>Introducción ……………………………...……………...3</a:t>
            </a:r>
            <a:endParaRPr lang="es-VE" sz="2400" dirty="0">
              <a:solidFill>
                <a:schemeClr val="bg1">
                  <a:lumMod val="95000"/>
                </a:schemeClr>
              </a:solidFill>
              <a:effectLst/>
              <a:latin typeface="Montserrat" panose="00000500000000000000" pitchFamily="2" charset="0"/>
              <a:ea typeface="Arial" panose="020B0604020202020204" pitchFamily="34" charset="0"/>
            </a:endParaRPr>
          </a:p>
          <a:p>
            <a:pPr indent="0">
              <a:lnSpc>
                <a:spcPct val="150000"/>
              </a:lnSpc>
              <a:buClr>
                <a:srgbClr val="00B0F0"/>
              </a:buClr>
              <a:buNone/>
            </a:pPr>
            <a:r>
              <a:rPr lang="es-ES" sz="2400" b="1" u="sng" dirty="0">
                <a:solidFill>
                  <a:schemeClr val="bg1">
                    <a:lumMod val="95000"/>
                  </a:schemeClr>
                </a:solidFill>
                <a:effectLst/>
                <a:latin typeface="Montserrat" panose="00000500000000000000" pitchFamily="2" charset="0"/>
                <a:ea typeface="Arial" panose="020B0604020202020204" pitchFamily="34" charset="0"/>
              </a:rPr>
              <a:t>Capítulo I</a:t>
            </a:r>
            <a:r>
              <a:rPr lang="es-ES" sz="2400" b="1" dirty="0">
                <a:solidFill>
                  <a:schemeClr val="bg1">
                    <a:lumMod val="95000"/>
                  </a:schemeClr>
                </a:solidFill>
                <a:effectLst/>
                <a:latin typeface="Montserrat" panose="00000500000000000000" pitchFamily="2" charset="0"/>
                <a:ea typeface="Arial" panose="020B0604020202020204" pitchFamily="34" charset="0"/>
              </a:rPr>
              <a:t>: El Problema</a:t>
            </a:r>
            <a:endParaRPr lang="es-VE" sz="2400" dirty="0">
              <a:solidFill>
                <a:schemeClr val="bg1">
                  <a:lumMod val="95000"/>
                </a:schemeClr>
              </a:solidFill>
              <a:effectLst/>
              <a:latin typeface="Montserrat" panose="00000500000000000000" pitchFamily="2" charset="0"/>
              <a:ea typeface="Arial" panose="020B0604020202020204" pitchFamily="34" charset="0"/>
            </a:endParaRPr>
          </a:p>
          <a:p>
            <a:pPr>
              <a:lnSpc>
                <a:spcPct val="150000"/>
              </a:lnSpc>
              <a:buClr>
                <a:srgbClr val="00B0F0"/>
              </a:buClr>
            </a:pPr>
            <a:r>
              <a:rPr lang="es-ES" sz="2400" dirty="0">
                <a:solidFill>
                  <a:schemeClr val="bg1">
                    <a:lumMod val="95000"/>
                  </a:schemeClr>
                </a:solidFill>
                <a:effectLst/>
                <a:latin typeface="Montserrat" panose="00000500000000000000" pitchFamily="2" charset="0"/>
                <a:ea typeface="Arial" panose="020B0604020202020204" pitchFamily="34" charset="0"/>
              </a:rPr>
              <a:t>Planteamiento del Problema …….……….1</a:t>
            </a:r>
            <a:endParaRPr lang="es-VE" sz="2400" dirty="0">
              <a:solidFill>
                <a:schemeClr val="bg1">
                  <a:lumMod val="95000"/>
                </a:schemeClr>
              </a:solidFill>
              <a:effectLst/>
              <a:latin typeface="Montserrat" panose="00000500000000000000" pitchFamily="2" charset="0"/>
              <a:ea typeface="Arial" panose="020B0604020202020204" pitchFamily="34" charset="0"/>
            </a:endParaRPr>
          </a:p>
          <a:p>
            <a:pPr>
              <a:lnSpc>
                <a:spcPct val="150000"/>
              </a:lnSpc>
              <a:buClr>
                <a:srgbClr val="00B0F0"/>
              </a:buClr>
            </a:pPr>
            <a:r>
              <a:rPr lang="es-ES" sz="2400" dirty="0">
                <a:solidFill>
                  <a:schemeClr val="bg1">
                    <a:lumMod val="95000"/>
                  </a:schemeClr>
                </a:solidFill>
                <a:effectLst/>
                <a:latin typeface="Montserrat" panose="00000500000000000000" pitchFamily="2" charset="0"/>
                <a:ea typeface="Arial" panose="020B0604020202020204" pitchFamily="34" charset="0"/>
              </a:rPr>
              <a:t>Objetivos de la Investigación ………....…..1</a:t>
            </a:r>
            <a:endParaRPr lang="es-VE" sz="2400" dirty="0">
              <a:solidFill>
                <a:schemeClr val="bg1">
                  <a:lumMod val="95000"/>
                </a:schemeClr>
              </a:solidFill>
              <a:effectLst/>
              <a:latin typeface="Montserrat" panose="00000500000000000000" pitchFamily="2" charset="0"/>
              <a:ea typeface="Arial" panose="020B0604020202020204" pitchFamily="34" charset="0"/>
            </a:endParaRPr>
          </a:p>
          <a:p>
            <a:pPr>
              <a:lnSpc>
                <a:spcPct val="150000"/>
              </a:lnSpc>
              <a:buClr>
                <a:srgbClr val="00B0F0"/>
              </a:buClr>
            </a:pPr>
            <a:r>
              <a:rPr lang="es-ES" sz="2400" dirty="0">
                <a:solidFill>
                  <a:schemeClr val="bg1">
                    <a:lumMod val="95000"/>
                  </a:schemeClr>
                </a:solidFill>
                <a:effectLst/>
                <a:latin typeface="Montserrat" panose="00000500000000000000" pitchFamily="2" charset="0"/>
                <a:ea typeface="Arial" panose="020B0604020202020204" pitchFamily="34" charset="0"/>
              </a:rPr>
              <a:t>Objetivo General..…….….…………………….……...1</a:t>
            </a:r>
            <a:endParaRPr lang="es-VE" sz="2400" dirty="0">
              <a:solidFill>
                <a:schemeClr val="bg1">
                  <a:lumMod val="95000"/>
                </a:schemeClr>
              </a:solidFill>
              <a:effectLst/>
              <a:latin typeface="Montserrat" panose="00000500000000000000" pitchFamily="2" charset="0"/>
              <a:ea typeface="Arial" panose="020B0604020202020204" pitchFamily="34" charset="0"/>
            </a:endParaRPr>
          </a:p>
          <a:p>
            <a:pPr indent="0">
              <a:lnSpc>
                <a:spcPct val="150000"/>
              </a:lnSpc>
              <a:buClr>
                <a:srgbClr val="00B0F0"/>
              </a:buClr>
              <a:buNone/>
            </a:pPr>
            <a:r>
              <a:rPr lang="es-ES" sz="2400" b="1" u="sng" dirty="0">
                <a:solidFill>
                  <a:schemeClr val="bg1">
                    <a:lumMod val="95000"/>
                  </a:schemeClr>
                </a:solidFill>
                <a:effectLst/>
                <a:latin typeface="Montserrat" panose="00000500000000000000" pitchFamily="2" charset="0"/>
                <a:ea typeface="Arial" panose="020B0604020202020204" pitchFamily="34" charset="0"/>
              </a:rPr>
              <a:t>Capítulo II</a:t>
            </a:r>
            <a:r>
              <a:rPr lang="es-ES" sz="2400" b="1" dirty="0">
                <a:solidFill>
                  <a:schemeClr val="bg1">
                    <a:lumMod val="95000"/>
                  </a:schemeClr>
                </a:solidFill>
                <a:effectLst/>
                <a:latin typeface="Montserrat" panose="00000500000000000000" pitchFamily="2" charset="0"/>
                <a:ea typeface="Arial" panose="020B0604020202020204" pitchFamily="34" charset="0"/>
              </a:rPr>
              <a:t>: Marco Teórico</a:t>
            </a:r>
            <a:r>
              <a:rPr lang="es-ES" sz="2400" dirty="0">
                <a:solidFill>
                  <a:schemeClr val="bg1">
                    <a:lumMod val="95000"/>
                  </a:schemeClr>
                </a:solidFill>
                <a:effectLst/>
                <a:latin typeface="Montserrat" panose="00000500000000000000" pitchFamily="2" charset="0"/>
                <a:ea typeface="Arial" panose="020B0604020202020204" pitchFamily="34" charset="0"/>
              </a:rPr>
              <a:t>  </a:t>
            </a:r>
            <a:endParaRPr lang="es-VE" sz="2400" dirty="0">
              <a:solidFill>
                <a:schemeClr val="bg1">
                  <a:lumMod val="95000"/>
                </a:schemeClr>
              </a:solidFill>
              <a:effectLst/>
              <a:latin typeface="Montserrat" panose="00000500000000000000" pitchFamily="2" charset="0"/>
              <a:ea typeface="Arial" panose="020B0604020202020204" pitchFamily="34" charset="0"/>
            </a:endParaRPr>
          </a:p>
          <a:p>
            <a:pPr>
              <a:lnSpc>
                <a:spcPct val="150000"/>
              </a:lnSpc>
              <a:buClr>
                <a:srgbClr val="00B0F0"/>
              </a:buClr>
            </a:pPr>
            <a:r>
              <a:rPr lang="es-ES" sz="2400" dirty="0">
                <a:solidFill>
                  <a:schemeClr val="bg1">
                    <a:lumMod val="95000"/>
                  </a:schemeClr>
                </a:solidFill>
                <a:effectLst/>
                <a:latin typeface="Montserrat" panose="00000500000000000000" pitchFamily="2" charset="0"/>
                <a:ea typeface="Arial" panose="020B0604020202020204" pitchFamily="34" charset="0"/>
              </a:rPr>
              <a:t>Antecedentes ………………….………………..….……1</a:t>
            </a:r>
            <a:endParaRPr lang="es-VE" sz="2400" dirty="0">
              <a:solidFill>
                <a:schemeClr val="bg1">
                  <a:lumMod val="95000"/>
                </a:schemeClr>
              </a:solidFill>
              <a:effectLst/>
              <a:latin typeface="Montserrat" panose="00000500000000000000" pitchFamily="2" charset="0"/>
              <a:ea typeface="Arial" panose="020B0604020202020204" pitchFamily="34" charset="0"/>
            </a:endParaRPr>
          </a:p>
          <a:p>
            <a:pPr>
              <a:lnSpc>
                <a:spcPct val="150000"/>
              </a:lnSpc>
              <a:buClr>
                <a:srgbClr val="00B0F0"/>
              </a:buClr>
            </a:pPr>
            <a:r>
              <a:rPr lang="es-ES" sz="2400" dirty="0">
                <a:solidFill>
                  <a:schemeClr val="bg1">
                    <a:lumMod val="95000"/>
                  </a:schemeClr>
                </a:solidFill>
                <a:effectLst/>
                <a:latin typeface="Montserrat" panose="00000500000000000000" pitchFamily="2" charset="0"/>
                <a:ea typeface="Arial" panose="020B0604020202020204" pitchFamily="34" charset="0"/>
              </a:rPr>
              <a:t>Bases Teóricas ………………………………..…..……..1</a:t>
            </a:r>
            <a:endParaRPr lang="es-VE" sz="2400" dirty="0">
              <a:solidFill>
                <a:schemeClr val="bg1">
                  <a:lumMod val="95000"/>
                </a:schemeClr>
              </a:solidFill>
              <a:effectLst/>
              <a:latin typeface="Montserrat" panose="00000500000000000000" pitchFamily="2" charset="0"/>
              <a:ea typeface="Arial" panose="020B0604020202020204" pitchFamily="34" charset="0"/>
            </a:endParaRPr>
          </a:p>
          <a:p>
            <a:pPr>
              <a:lnSpc>
                <a:spcPct val="150000"/>
              </a:lnSpc>
              <a:buClr>
                <a:srgbClr val="00B0F0"/>
              </a:buClr>
            </a:pPr>
            <a:r>
              <a:rPr lang="es-ES" sz="2400" dirty="0">
                <a:solidFill>
                  <a:schemeClr val="bg1">
                    <a:lumMod val="95000"/>
                  </a:schemeClr>
                </a:solidFill>
                <a:effectLst/>
                <a:latin typeface="Montserrat" panose="00000500000000000000" pitchFamily="2" charset="0"/>
                <a:ea typeface="Arial" panose="020B0604020202020204" pitchFamily="34" charset="0"/>
              </a:rPr>
              <a:t>Bases Legales ……….……………………….……..…...1</a:t>
            </a:r>
            <a:endParaRPr lang="es-VE" sz="2400" dirty="0">
              <a:solidFill>
                <a:schemeClr val="bg1">
                  <a:lumMod val="95000"/>
                </a:schemeClr>
              </a:solidFill>
              <a:effectLst/>
              <a:latin typeface="Montserrat" panose="00000500000000000000" pitchFamily="2" charset="0"/>
              <a:ea typeface="Arial" panose="020B0604020202020204" pitchFamily="34" charset="0"/>
            </a:endParaRPr>
          </a:p>
          <a:p>
            <a:pPr>
              <a:lnSpc>
                <a:spcPct val="150000"/>
              </a:lnSpc>
              <a:buClr>
                <a:srgbClr val="00B0F0"/>
              </a:buClr>
            </a:pPr>
            <a:r>
              <a:rPr lang="es-ES" sz="2400" dirty="0">
                <a:solidFill>
                  <a:schemeClr val="bg1">
                    <a:lumMod val="95000"/>
                  </a:schemeClr>
                </a:solidFill>
                <a:effectLst/>
                <a:latin typeface="Montserrat" panose="00000500000000000000" pitchFamily="2" charset="0"/>
                <a:ea typeface="Arial" panose="020B0604020202020204" pitchFamily="34" charset="0"/>
              </a:rPr>
              <a:t>Términos Básicos ……………………….……..……..1</a:t>
            </a:r>
            <a:endParaRPr lang="es-VE" sz="2400" dirty="0">
              <a:solidFill>
                <a:schemeClr val="bg1">
                  <a:lumMod val="95000"/>
                </a:schemeClr>
              </a:solidFill>
              <a:effectLst/>
              <a:latin typeface="Montserrat" panose="00000500000000000000" pitchFamily="2" charset="0"/>
              <a:ea typeface="Arial" panose="020B0604020202020204" pitchFamily="34" charset="0"/>
            </a:endParaRPr>
          </a:p>
        </p:txBody>
      </p:sp>
      <p:sp>
        <p:nvSpPr>
          <p:cNvPr id="10" name="Marcador de contenido 2">
            <a:extLst>
              <a:ext uri="{FF2B5EF4-FFF2-40B4-BE49-F238E27FC236}">
                <a16:creationId xmlns:a16="http://schemas.microsoft.com/office/drawing/2014/main" xmlns="" id="{AC4883B7-A473-409C-B6DF-B8D2BA8644F5}"/>
              </a:ext>
            </a:extLst>
          </p:cNvPr>
          <p:cNvSpPr txBox="1">
            <a:spLocks/>
          </p:cNvSpPr>
          <p:nvPr/>
        </p:nvSpPr>
        <p:spPr>
          <a:xfrm>
            <a:off x="6887678" y="1446142"/>
            <a:ext cx="7486048" cy="6469199"/>
          </a:xfrm>
          <a:prstGeom prst="rect">
            <a:avLst/>
          </a:prstGeom>
        </p:spPr>
        <p:txBody>
          <a:bodyPr>
            <a:normAutofit fontScale="70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lgn="just">
              <a:lnSpc>
                <a:spcPct val="210000"/>
              </a:lnSpc>
              <a:buFont typeface="Arial" pitchFamily="34" charset="0"/>
              <a:buNone/>
            </a:pPr>
            <a:r>
              <a:rPr lang="es-ES" sz="2000" b="1" u="sng" dirty="0">
                <a:solidFill>
                  <a:schemeClr val="bg1">
                    <a:lumMod val="95000"/>
                  </a:schemeClr>
                </a:solidFill>
                <a:latin typeface="Montserrat" panose="00000500000000000000" pitchFamily="2" charset="0"/>
                <a:ea typeface="Arial" panose="020B0604020202020204" pitchFamily="34" charset="0"/>
              </a:rPr>
              <a:t>Capítulo III</a:t>
            </a:r>
            <a:r>
              <a:rPr lang="es-ES" sz="2000" b="1" dirty="0">
                <a:solidFill>
                  <a:schemeClr val="bg1">
                    <a:lumMod val="95000"/>
                  </a:schemeClr>
                </a:solidFill>
                <a:latin typeface="Montserrat" panose="00000500000000000000" pitchFamily="2" charset="0"/>
                <a:ea typeface="Arial" panose="020B0604020202020204" pitchFamily="34" charset="0"/>
              </a:rPr>
              <a:t>: Marco Metodológico</a:t>
            </a:r>
            <a:r>
              <a:rPr lang="es-ES" sz="2000" dirty="0">
                <a:solidFill>
                  <a:schemeClr val="bg1">
                    <a:lumMod val="95000"/>
                  </a:schemeClr>
                </a:solidFill>
                <a:latin typeface="Montserrat" panose="00000500000000000000" pitchFamily="2" charset="0"/>
                <a:ea typeface="Arial" panose="020B0604020202020204" pitchFamily="34" charset="0"/>
              </a:rPr>
              <a:t> </a:t>
            </a:r>
            <a:endParaRPr lang="es-VE" sz="2000" dirty="0">
              <a:solidFill>
                <a:schemeClr val="bg1">
                  <a:lumMod val="95000"/>
                </a:schemeClr>
              </a:solidFill>
              <a:latin typeface="Montserrat" panose="00000500000000000000" pitchFamily="2" charset="0"/>
              <a:ea typeface="Arial" panose="020B0604020202020204" pitchFamily="34" charset="0"/>
            </a:endParaRPr>
          </a:p>
          <a:p>
            <a:pPr algn="just">
              <a:lnSpc>
                <a:spcPct val="210000"/>
              </a:lnSpc>
              <a:buClr>
                <a:srgbClr val="00B0F0"/>
              </a:buClr>
            </a:pPr>
            <a:r>
              <a:rPr lang="es-ES" sz="2000" dirty="0">
                <a:solidFill>
                  <a:schemeClr val="bg1">
                    <a:lumMod val="95000"/>
                  </a:schemeClr>
                </a:solidFill>
                <a:latin typeface="Montserrat" panose="00000500000000000000" pitchFamily="2" charset="0"/>
                <a:ea typeface="Arial" panose="020B0604020202020204" pitchFamily="34" charset="0"/>
              </a:rPr>
              <a:t>Diseño y Tipo de la Investigación …………………..………………….……..1</a:t>
            </a:r>
            <a:endParaRPr lang="es-VE" sz="2000" dirty="0">
              <a:solidFill>
                <a:schemeClr val="bg1">
                  <a:lumMod val="95000"/>
                </a:schemeClr>
              </a:solidFill>
              <a:latin typeface="Montserrat" panose="00000500000000000000" pitchFamily="2" charset="0"/>
              <a:ea typeface="Arial" panose="020B0604020202020204" pitchFamily="34" charset="0"/>
            </a:endParaRPr>
          </a:p>
          <a:p>
            <a:pPr algn="just">
              <a:lnSpc>
                <a:spcPct val="210000"/>
              </a:lnSpc>
              <a:buClr>
                <a:srgbClr val="00B0F0"/>
              </a:buClr>
            </a:pPr>
            <a:r>
              <a:rPr lang="es-ES" sz="2000" dirty="0">
                <a:solidFill>
                  <a:schemeClr val="bg1">
                    <a:lumMod val="95000"/>
                  </a:schemeClr>
                </a:solidFill>
                <a:latin typeface="Montserrat" panose="00000500000000000000" pitchFamily="2" charset="0"/>
                <a:ea typeface="Arial" panose="020B0604020202020204" pitchFamily="34" charset="0"/>
              </a:rPr>
              <a:t>Población y Muestra …….………………...………………………………….…..………1</a:t>
            </a:r>
            <a:endParaRPr lang="es-VE" sz="2000" dirty="0">
              <a:solidFill>
                <a:schemeClr val="bg1">
                  <a:lumMod val="95000"/>
                </a:schemeClr>
              </a:solidFill>
              <a:latin typeface="Montserrat" panose="00000500000000000000" pitchFamily="2" charset="0"/>
              <a:ea typeface="Arial" panose="020B0604020202020204" pitchFamily="34" charset="0"/>
            </a:endParaRPr>
          </a:p>
          <a:p>
            <a:pPr algn="just">
              <a:lnSpc>
                <a:spcPct val="210000"/>
              </a:lnSpc>
              <a:buClr>
                <a:srgbClr val="00B0F0"/>
              </a:buClr>
            </a:pPr>
            <a:r>
              <a:rPr lang="es-ES" sz="2000" dirty="0">
                <a:solidFill>
                  <a:schemeClr val="bg1">
                    <a:lumMod val="95000"/>
                  </a:schemeClr>
                </a:solidFill>
                <a:latin typeface="Montserrat" panose="00000500000000000000" pitchFamily="2" charset="0"/>
                <a:ea typeface="Arial" panose="020B0604020202020204" pitchFamily="34" charset="0"/>
              </a:rPr>
              <a:t>Operación de las Variables .…………………………………………………….……1</a:t>
            </a:r>
            <a:endParaRPr lang="es-VE" sz="2000" dirty="0">
              <a:solidFill>
                <a:schemeClr val="bg1">
                  <a:lumMod val="95000"/>
                </a:schemeClr>
              </a:solidFill>
              <a:latin typeface="Montserrat" panose="00000500000000000000" pitchFamily="2" charset="0"/>
              <a:ea typeface="Arial" panose="020B0604020202020204" pitchFamily="34" charset="0"/>
            </a:endParaRPr>
          </a:p>
          <a:p>
            <a:pPr algn="just">
              <a:lnSpc>
                <a:spcPct val="210000"/>
              </a:lnSpc>
              <a:buClr>
                <a:srgbClr val="00B0F0"/>
              </a:buClr>
            </a:pPr>
            <a:r>
              <a:rPr lang="es-ES" sz="2000" dirty="0">
                <a:solidFill>
                  <a:schemeClr val="bg1">
                    <a:lumMod val="95000"/>
                  </a:schemeClr>
                </a:solidFill>
                <a:latin typeface="Montserrat" panose="00000500000000000000" pitchFamily="2" charset="0"/>
                <a:ea typeface="Arial" panose="020B0604020202020204" pitchFamily="34" charset="0"/>
              </a:rPr>
              <a:t>Técnicas e Instrumentos para la Recolección de Datos…..1</a:t>
            </a:r>
            <a:endParaRPr lang="es-VE" sz="2000" dirty="0">
              <a:solidFill>
                <a:schemeClr val="bg1">
                  <a:lumMod val="95000"/>
                </a:schemeClr>
              </a:solidFill>
              <a:latin typeface="Montserrat" panose="00000500000000000000" pitchFamily="2" charset="0"/>
              <a:ea typeface="Arial" panose="020B0604020202020204" pitchFamily="34" charset="0"/>
            </a:endParaRPr>
          </a:p>
          <a:p>
            <a:pPr indent="0" algn="just">
              <a:lnSpc>
                <a:spcPct val="210000"/>
              </a:lnSpc>
              <a:buClr>
                <a:srgbClr val="00B0F0"/>
              </a:buClr>
              <a:buNone/>
            </a:pPr>
            <a:r>
              <a:rPr lang="es-ES" sz="2000" b="1" u="sng" dirty="0">
                <a:solidFill>
                  <a:schemeClr val="bg1">
                    <a:lumMod val="95000"/>
                  </a:schemeClr>
                </a:solidFill>
                <a:latin typeface="Montserrat" panose="00000500000000000000" pitchFamily="2" charset="0"/>
                <a:ea typeface="Arial" panose="020B0604020202020204" pitchFamily="34" charset="0"/>
              </a:rPr>
              <a:t>Capítulo IV</a:t>
            </a:r>
            <a:r>
              <a:rPr lang="es-ES" sz="2000" b="1" dirty="0">
                <a:solidFill>
                  <a:schemeClr val="bg1">
                    <a:lumMod val="95000"/>
                  </a:schemeClr>
                </a:solidFill>
                <a:latin typeface="Montserrat" panose="00000500000000000000" pitchFamily="2" charset="0"/>
                <a:ea typeface="Arial" panose="020B0604020202020204" pitchFamily="34" charset="0"/>
              </a:rPr>
              <a:t>: Análisis e Interpretación de los Resultados</a:t>
            </a:r>
            <a:r>
              <a:rPr lang="es-ES" sz="2000" dirty="0">
                <a:solidFill>
                  <a:schemeClr val="bg1">
                    <a:lumMod val="95000"/>
                  </a:schemeClr>
                </a:solidFill>
                <a:latin typeface="Montserrat" panose="00000500000000000000" pitchFamily="2" charset="0"/>
                <a:ea typeface="Arial" panose="020B0604020202020204" pitchFamily="34" charset="0"/>
              </a:rPr>
              <a:t> </a:t>
            </a:r>
          </a:p>
          <a:p>
            <a:pPr algn="just">
              <a:lnSpc>
                <a:spcPct val="210000"/>
              </a:lnSpc>
              <a:buClr>
                <a:srgbClr val="00B0F0"/>
              </a:buClr>
            </a:pPr>
            <a:r>
              <a:rPr lang="es-ES" sz="2000" dirty="0">
                <a:solidFill>
                  <a:schemeClr val="bg1">
                    <a:lumMod val="95000"/>
                  </a:schemeClr>
                </a:solidFill>
                <a:latin typeface="Montserrat" panose="00000500000000000000" pitchFamily="2" charset="0"/>
                <a:ea typeface="Arial" panose="020B0604020202020204" pitchFamily="34" charset="0"/>
              </a:rPr>
              <a:t>Análisis y Presentación de Resultados de la Encuesta……..1</a:t>
            </a:r>
          </a:p>
          <a:p>
            <a:pPr algn="just">
              <a:lnSpc>
                <a:spcPct val="210000"/>
              </a:lnSpc>
              <a:buClr>
                <a:srgbClr val="00B0F0"/>
              </a:buClr>
            </a:pPr>
            <a:r>
              <a:rPr lang="es-ES" sz="2000" dirty="0">
                <a:solidFill>
                  <a:schemeClr val="bg1">
                    <a:lumMod val="95000"/>
                  </a:schemeClr>
                </a:solidFill>
                <a:latin typeface="Montserrat" panose="00000500000000000000" pitchFamily="2" charset="0"/>
                <a:ea typeface="Arial" panose="020B0604020202020204" pitchFamily="34" charset="0"/>
              </a:rPr>
              <a:t>Conclusión ……………………………………………………………………………...….……,,..1</a:t>
            </a:r>
            <a:endParaRPr lang="es-VE" sz="2000" dirty="0">
              <a:solidFill>
                <a:schemeClr val="bg1">
                  <a:lumMod val="95000"/>
                </a:schemeClr>
              </a:solidFill>
              <a:latin typeface="Montserrat" panose="00000500000000000000" pitchFamily="2" charset="0"/>
              <a:ea typeface="Arial" panose="020B0604020202020204" pitchFamily="34" charset="0"/>
            </a:endParaRPr>
          </a:p>
          <a:p>
            <a:pPr algn="just">
              <a:lnSpc>
                <a:spcPct val="210000"/>
              </a:lnSpc>
              <a:buClr>
                <a:srgbClr val="00B0F0"/>
              </a:buClr>
            </a:pPr>
            <a:r>
              <a:rPr lang="es-ES" sz="2000" dirty="0">
                <a:solidFill>
                  <a:schemeClr val="bg1">
                    <a:lumMod val="95000"/>
                  </a:schemeClr>
                </a:solidFill>
                <a:latin typeface="Montserrat" panose="00000500000000000000" pitchFamily="2" charset="0"/>
                <a:ea typeface="Arial" panose="020B0604020202020204" pitchFamily="34" charset="0"/>
              </a:rPr>
              <a:t>Propuestas y Objetivos ...………………………………….………………….……..….1</a:t>
            </a:r>
          </a:p>
        </p:txBody>
      </p:sp>
    </p:spTree>
    <p:extLst>
      <p:ext uri="{BB962C8B-B14F-4D97-AF65-F5344CB8AC3E}">
        <p14:creationId xmlns:p14="http://schemas.microsoft.com/office/powerpoint/2010/main" val="2922718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3297198" y="304004"/>
            <a:ext cx="8036004" cy="674568"/>
          </a:xfrm>
          <a:prstGeom prst="rect">
            <a:avLst/>
          </a:prstGeom>
          <a:noFill/>
          <a:ln/>
        </p:spPr>
        <p:txBody>
          <a:bodyPr wrap="square" rtlCol="0" anchor="t"/>
          <a:lstStyle/>
          <a:p>
            <a:pPr marL="0" indent="0" algn="ctr">
              <a:lnSpc>
                <a:spcPts val="4538"/>
              </a:lnSpc>
              <a:buNone/>
            </a:pPr>
            <a:r>
              <a:rPr lang="es-VE" sz="3490" b="1" dirty="0">
                <a:solidFill>
                  <a:srgbClr val="60A9FF"/>
                </a:solidFill>
                <a:latin typeface="Barlow" pitchFamily="34" charset="0"/>
                <a:ea typeface="Barlow" pitchFamily="34" charset="-122"/>
                <a:cs typeface="Barlow" pitchFamily="34" charset="-120"/>
              </a:rPr>
              <a:t>Introducción</a:t>
            </a:r>
            <a:endParaRPr lang="es-VE" sz="3490" dirty="0"/>
          </a:p>
        </p:txBody>
      </p:sp>
      <p:sp>
        <p:nvSpPr>
          <p:cNvPr id="5" name="Text 3"/>
          <p:cNvSpPr/>
          <p:nvPr/>
        </p:nvSpPr>
        <p:spPr>
          <a:xfrm>
            <a:off x="6040398" y="1154234"/>
            <a:ext cx="8036004" cy="6007901"/>
          </a:xfrm>
          <a:prstGeom prst="rect">
            <a:avLst/>
          </a:prstGeom>
          <a:noFill/>
          <a:ln/>
        </p:spPr>
        <p:txBody>
          <a:bodyPr wrap="square" rtlCol="0" anchor="t"/>
          <a:lstStyle/>
          <a:p>
            <a:pPr marL="0" indent="0" algn="just">
              <a:lnSpc>
                <a:spcPts val="2094"/>
              </a:lnSpc>
              <a:buNone/>
            </a:pPr>
            <a:r>
              <a:rPr lang="es-ES" sz="1600" dirty="0" smtClean="0">
                <a:solidFill>
                  <a:srgbClr val="EEEFF5"/>
                </a:solidFill>
                <a:latin typeface="Montserrat" pitchFamily="34" charset="0"/>
                <a:ea typeface="Montserrat" pitchFamily="34" charset="-122"/>
                <a:cs typeface="Montserrat" pitchFamily="34" charset="-120"/>
              </a:rPr>
              <a:t>     La </a:t>
            </a:r>
            <a:r>
              <a:rPr lang="es-ES" sz="1600" dirty="0">
                <a:solidFill>
                  <a:srgbClr val="EEEFF5"/>
                </a:solidFill>
                <a:latin typeface="Montserrat" pitchFamily="34" charset="0"/>
                <a:ea typeface="Montserrat" pitchFamily="34" charset="-122"/>
                <a:cs typeface="Montserrat" pitchFamily="34" charset="-120"/>
              </a:rPr>
              <a:t>tendencia creciente de la pobreza se fortalece aún más a partir de las últimas décadas, cuando nuestra sociedad inicia un proceso de ajustes económicos cuyos efectos negativos han golpeado con mayor intensidad a los estratos medios y bajos de la población.</a:t>
            </a:r>
          </a:p>
          <a:p>
            <a:pPr marL="0" indent="0" algn="just">
              <a:lnSpc>
                <a:spcPts val="2094"/>
              </a:lnSpc>
              <a:buNone/>
            </a:pPr>
            <a:endParaRPr lang="es-ES" sz="1600" dirty="0">
              <a:solidFill>
                <a:srgbClr val="EEEFF5"/>
              </a:solidFill>
              <a:latin typeface="Montserrat" pitchFamily="34" charset="0"/>
              <a:ea typeface="Montserrat" pitchFamily="34" charset="-122"/>
              <a:cs typeface="Montserrat" pitchFamily="34" charset="-120"/>
            </a:endParaRPr>
          </a:p>
          <a:p>
            <a:pPr marL="0" indent="0" algn="just">
              <a:lnSpc>
                <a:spcPts val="2094"/>
              </a:lnSpc>
              <a:buNone/>
            </a:pPr>
            <a:r>
              <a:rPr lang="es-ES" sz="1600" dirty="0">
                <a:solidFill>
                  <a:srgbClr val="EEEFF5"/>
                </a:solidFill>
                <a:latin typeface="Montserrat" pitchFamily="34" charset="0"/>
                <a:ea typeface="Montserrat" pitchFamily="34" charset="-122"/>
                <a:cs typeface="Montserrat" pitchFamily="34" charset="-120"/>
              </a:rPr>
              <a:t>     A través de un estudio de campo se identificó cuáles son los factores que originan la realidad social y económica que atraviesan estas familias, donde la insuficiencia de ingresos económicos es uno de los principales causantes de necesidad debido a que un alto porcentaje de las familias dependen de un sueldo mínimo que le permita desarrollarse en el entorno donde se encuentre.</a:t>
            </a:r>
          </a:p>
          <a:p>
            <a:pPr marL="0" indent="0" algn="just">
              <a:lnSpc>
                <a:spcPts val="2094"/>
              </a:lnSpc>
              <a:buNone/>
            </a:pPr>
            <a:endParaRPr lang="es-ES" sz="1600" dirty="0">
              <a:solidFill>
                <a:srgbClr val="EEEFF5"/>
              </a:solidFill>
              <a:latin typeface="Montserrat" pitchFamily="34" charset="0"/>
              <a:ea typeface="Montserrat" pitchFamily="34" charset="-122"/>
              <a:cs typeface="Montserrat" pitchFamily="34" charset="-120"/>
            </a:endParaRPr>
          </a:p>
          <a:p>
            <a:pPr marL="0" indent="0" algn="just">
              <a:lnSpc>
                <a:spcPts val="2094"/>
              </a:lnSpc>
              <a:buNone/>
            </a:pPr>
            <a:r>
              <a:rPr lang="es-ES" sz="1600" dirty="0">
                <a:solidFill>
                  <a:srgbClr val="EEEFF5"/>
                </a:solidFill>
                <a:latin typeface="Montserrat" pitchFamily="34" charset="0"/>
                <a:ea typeface="Montserrat" pitchFamily="34" charset="-122"/>
                <a:cs typeface="Montserrat" pitchFamily="34" charset="-120"/>
              </a:rPr>
              <a:t>     A los efectos de la formulación de un plan de estrategias de ordenación financiera, las características socioeconómicas de la población, del ingreso familiar, su distribución y los consecuentes niveles de escasez constituyen un dato importante, para la ordenación del área en estudio, su actividad económica, la vivienda y su mercado, los servicios públicos (salud, educación, transporte y otros), la distribución de los alimentos, etc; estarán condicionados en conjunto con otras variables que nos inducen a formular como propuesta investigativa “Estrategias para Mejorar el Sustento Económico  Familiar en  la  Urbanización  “Rómulo Betancourt” (Calle 2), Parroquia Barrancas, Municipio Cruz Paredes - Estado Barinas”.</a:t>
            </a:r>
          </a:p>
        </p:txBody>
      </p:sp>
      <p:sp>
        <p:nvSpPr>
          <p:cNvPr id="8" name="Text 6"/>
          <p:cNvSpPr/>
          <p:nvPr/>
        </p:nvSpPr>
        <p:spPr>
          <a:xfrm>
            <a:off x="6067068" y="6799064"/>
            <a:ext cx="182880" cy="363071"/>
          </a:xfrm>
          <a:prstGeom prst="rect">
            <a:avLst/>
          </a:prstGeom>
          <a:noFill/>
          <a:ln/>
        </p:spPr>
        <p:txBody>
          <a:bodyPr wrap="none" rtlCol="0" anchor="t"/>
          <a:lstStyle/>
          <a:p>
            <a:pPr marL="0" indent="0" algn="ctr">
              <a:lnSpc>
                <a:spcPts val="2880"/>
              </a:lnSpc>
              <a:buNone/>
            </a:pPr>
            <a:r>
              <a:rPr lang="en-US" sz="1152" dirty="0">
                <a:solidFill>
                  <a:srgbClr val="3C3838"/>
                </a:solidFill>
                <a:latin typeface="Montserrat" pitchFamily="34" charset="0"/>
                <a:ea typeface="Montserrat" pitchFamily="34" charset="-122"/>
                <a:cs typeface="Montserrat" pitchFamily="34" charset="-120"/>
              </a:rPr>
              <a:t>lv</a:t>
            </a:r>
            <a:endParaRPr lang="en-US" sz="1152" dirty="0"/>
          </a:p>
        </p:txBody>
      </p:sp>
      <p:pic>
        <p:nvPicPr>
          <p:cNvPr id="10"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10" name="Imagen 9">
            <a:extLst>
              <a:ext uri="{FF2B5EF4-FFF2-40B4-BE49-F238E27FC236}">
                <a16:creationId xmlns:a16="http://schemas.microsoft.com/office/drawing/2014/main" xmlns="" id="{2C4347FB-6585-4208-8F2D-EE4A0A539BCD}"/>
              </a:ext>
            </a:extLst>
          </p:cNvPr>
          <p:cNvPicPr>
            <a:picLocks noChangeAspect="1"/>
          </p:cNvPicPr>
          <p:nvPr/>
        </p:nvPicPr>
        <p:blipFill>
          <a:blip r:embed="rId3"/>
          <a:srcRect/>
          <a:stretch/>
        </p:blipFill>
        <p:spPr>
          <a:xfrm>
            <a:off x="0" y="-12032"/>
            <a:ext cx="14630397" cy="8241632"/>
          </a:xfrm>
          <a:prstGeom prst="rect">
            <a:avLst/>
          </a:prstGeom>
        </p:spPr>
      </p:pic>
      <p:sp>
        <p:nvSpPr>
          <p:cNvPr id="5" name="Shape 2"/>
          <p:cNvSpPr/>
          <p:nvPr/>
        </p:nvSpPr>
        <p:spPr>
          <a:xfrm>
            <a:off x="-3" y="-12032"/>
            <a:ext cx="14630400" cy="8241632"/>
          </a:xfrm>
          <a:prstGeom prst="rect">
            <a:avLst/>
          </a:prstGeom>
          <a:solidFill>
            <a:srgbClr val="282C32">
              <a:alpha val="92000"/>
            </a:srgbClr>
          </a:solidFill>
          <a:ln/>
        </p:spPr>
        <p:txBody>
          <a:bodyPr/>
          <a:lstStyle/>
          <a:p>
            <a:endParaRPr lang="es-VE" dirty="0"/>
          </a:p>
        </p:txBody>
      </p:sp>
      <p:sp>
        <p:nvSpPr>
          <p:cNvPr id="6" name="Text 3"/>
          <p:cNvSpPr/>
          <p:nvPr/>
        </p:nvSpPr>
        <p:spPr>
          <a:xfrm>
            <a:off x="-1029703" y="351042"/>
            <a:ext cx="9182100" cy="680876"/>
          </a:xfrm>
          <a:prstGeom prst="rect">
            <a:avLst/>
          </a:prstGeom>
          <a:noFill/>
          <a:ln/>
        </p:spPr>
        <p:txBody>
          <a:bodyPr wrap="none" rtlCol="0" anchor="t"/>
          <a:lstStyle/>
          <a:p>
            <a:pPr marL="0" indent="0" algn="ctr">
              <a:lnSpc>
                <a:spcPts val="5402"/>
              </a:lnSpc>
              <a:buNone/>
            </a:pPr>
            <a:r>
              <a:rPr lang="es-VE" sz="4155" b="1" dirty="0">
                <a:solidFill>
                  <a:srgbClr val="60A9FF"/>
                </a:solidFill>
                <a:latin typeface="Barlow" pitchFamily="34" charset="0"/>
                <a:ea typeface="Barlow" pitchFamily="34" charset="-122"/>
                <a:cs typeface="Barlow" pitchFamily="34" charset="-120"/>
              </a:rPr>
              <a:t>Capítulo I: El Problema</a:t>
            </a:r>
            <a:endParaRPr lang="es-VE" sz="4155" dirty="0"/>
          </a:p>
        </p:txBody>
      </p:sp>
      <p:sp>
        <p:nvSpPr>
          <p:cNvPr id="12" name="Text 3">
            <a:extLst>
              <a:ext uri="{FF2B5EF4-FFF2-40B4-BE49-F238E27FC236}">
                <a16:creationId xmlns:a16="http://schemas.microsoft.com/office/drawing/2014/main" xmlns="" id="{CECA5F27-8F22-4418-9EB7-3A768C2DCFFE}"/>
              </a:ext>
            </a:extLst>
          </p:cNvPr>
          <p:cNvSpPr/>
          <p:nvPr/>
        </p:nvSpPr>
        <p:spPr>
          <a:xfrm>
            <a:off x="598569" y="1265662"/>
            <a:ext cx="6203285" cy="680876"/>
          </a:xfrm>
          <a:prstGeom prst="rect">
            <a:avLst/>
          </a:prstGeom>
          <a:noFill/>
          <a:ln/>
        </p:spPr>
        <p:txBody>
          <a:bodyPr wrap="none" rtlCol="0" anchor="t"/>
          <a:lstStyle/>
          <a:p>
            <a:pPr marL="0" indent="0" algn="ctr">
              <a:lnSpc>
                <a:spcPts val="5402"/>
              </a:lnSpc>
              <a:buNone/>
            </a:pPr>
            <a:r>
              <a:rPr lang="es-VE" sz="2800" b="1" dirty="0">
                <a:solidFill>
                  <a:srgbClr val="60A9FF"/>
                </a:solidFill>
                <a:latin typeface="Barlow" pitchFamily="34" charset="0"/>
                <a:ea typeface="Barlow" pitchFamily="34" charset="-122"/>
                <a:cs typeface="Barlow" pitchFamily="34" charset="-120"/>
              </a:rPr>
              <a:t>Planteamiento del Problema</a:t>
            </a:r>
          </a:p>
        </p:txBody>
      </p:sp>
      <p:sp>
        <p:nvSpPr>
          <p:cNvPr id="13" name="Text 3">
            <a:extLst>
              <a:ext uri="{FF2B5EF4-FFF2-40B4-BE49-F238E27FC236}">
                <a16:creationId xmlns:a16="http://schemas.microsoft.com/office/drawing/2014/main" xmlns="" id="{A355CBDA-95BA-47B0-9E30-AAE072F6C878}"/>
              </a:ext>
            </a:extLst>
          </p:cNvPr>
          <p:cNvSpPr/>
          <p:nvPr/>
        </p:nvSpPr>
        <p:spPr>
          <a:xfrm>
            <a:off x="6801855" y="1261520"/>
            <a:ext cx="6203285" cy="680876"/>
          </a:xfrm>
          <a:prstGeom prst="rect">
            <a:avLst/>
          </a:prstGeom>
          <a:noFill/>
          <a:ln/>
        </p:spPr>
        <p:txBody>
          <a:bodyPr wrap="none" rtlCol="0" anchor="t"/>
          <a:lstStyle/>
          <a:p>
            <a:pPr marL="0" indent="0" algn="ctr">
              <a:lnSpc>
                <a:spcPts val="5402"/>
              </a:lnSpc>
              <a:buNone/>
            </a:pPr>
            <a:r>
              <a:rPr lang="es-VE" sz="2800" b="1" dirty="0">
                <a:solidFill>
                  <a:srgbClr val="60A9FF"/>
                </a:solidFill>
                <a:latin typeface="Barlow" pitchFamily="34" charset="0"/>
                <a:ea typeface="Barlow" pitchFamily="34" charset="-122"/>
                <a:cs typeface="Barlow" pitchFamily="34" charset="-120"/>
              </a:rPr>
              <a:t>Objetivos de la Investigación</a:t>
            </a:r>
          </a:p>
        </p:txBody>
      </p:sp>
      <p:sp>
        <p:nvSpPr>
          <p:cNvPr id="14" name="CuadroTexto 13">
            <a:extLst>
              <a:ext uri="{FF2B5EF4-FFF2-40B4-BE49-F238E27FC236}">
                <a16:creationId xmlns:a16="http://schemas.microsoft.com/office/drawing/2014/main" xmlns="" id="{95884EDC-D242-4D08-8912-90A7810FDBD5}"/>
              </a:ext>
            </a:extLst>
          </p:cNvPr>
          <p:cNvSpPr txBox="1"/>
          <p:nvPr/>
        </p:nvSpPr>
        <p:spPr>
          <a:xfrm>
            <a:off x="930442" y="2310056"/>
            <a:ext cx="5261811" cy="5016758"/>
          </a:xfrm>
          <a:prstGeom prst="rect">
            <a:avLst/>
          </a:prstGeom>
          <a:noFill/>
        </p:spPr>
        <p:txBody>
          <a:bodyPr wrap="square" rtlCol="0">
            <a:spAutoFit/>
          </a:bodyPr>
          <a:lstStyle/>
          <a:p>
            <a:pPr indent="0" algn="just">
              <a:buNone/>
            </a:pPr>
            <a:r>
              <a:rPr lang="es-VE" sz="1600" dirty="0">
                <a:solidFill>
                  <a:schemeClr val="bg1">
                    <a:lumMod val="95000"/>
                  </a:schemeClr>
                </a:solidFill>
                <a:effectLst/>
                <a:latin typeface="Montserrat" panose="00000500000000000000" pitchFamily="2" charset="0"/>
                <a:ea typeface="Arial" panose="020B0604020202020204" pitchFamily="34" charset="0"/>
              </a:rPr>
              <a:t>     Realidad que sugiere la implementación de estrategias para mejorar el sustento económico familiar a partir de patios productivos, huertos familiares, cosechas verticales que reduzcan el gasto en algunos rubros que se puedan producir en el hogar, además de adoptar algunas políticas de ahorro que permitan mejorar su ingreso familiar.</a:t>
            </a:r>
          </a:p>
          <a:p>
            <a:pPr indent="0" algn="just">
              <a:buNone/>
            </a:pP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SzPct val="170000"/>
              <a:buFont typeface="Arial" panose="020B0604020202020204" pitchFamily="34" charset="0"/>
              <a:buChar char="-"/>
            </a:pPr>
            <a:r>
              <a:rPr lang="es-VE" sz="1600" dirty="0">
                <a:solidFill>
                  <a:schemeClr val="bg1">
                    <a:lumMod val="95000"/>
                  </a:schemeClr>
                </a:solidFill>
                <a:effectLst/>
                <a:latin typeface="Montserrat" panose="00000500000000000000" pitchFamily="2" charset="0"/>
                <a:ea typeface="Arial" panose="020B0604020202020204" pitchFamily="34" charset="0"/>
              </a:rPr>
              <a:t>¿Cómo hacen las familias para cubrir sus necesidades, en la situación actual del país?</a:t>
            </a:r>
          </a:p>
          <a:p>
            <a:pPr marL="342900" lvl="0" indent="-342900" algn="just">
              <a:buClr>
                <a:srgbClr val="00B0F0"/>
              </a:buClr>
              <a:buSzPct val="170000"/>
              <a:buFont typeface="Arial" panose="020B0604020202020204" pitchFamily="34" charset="0"/>
              <a:buChar char="-"/>
            </a:pP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SzPct val="170000"/>
              <a:buFont typeface="Arial" panose="020B0604020202020204" pitchFamily="34" charset="0"/>
              <a:buChar char="-"/>
            </a:pPr>
            <a:r>
              <a:rPr lang="es-VE" sz="1600" dirty="0">
                <a:solidFill>
                  <a:schemeClr val="bg1">
                    <a:lumMod val="95000"/>
                  </a:schemeClr>
                </a:solidFill>
                <a:effectLst/>
                <a:latin typeface="Montserrat" panose="00000500000000000000" pitchFamily="2" charset="0"/>
                <a:ea typeface="Arial" panose="020B0604020202020204" pitchFamily="34" charset="0"/>
              </a:rPr>
              <a:t>¿Habrá estrategias que permitan mejorar el sustento económico?</a:t>
            </a:r>
          </a:p>
          <a:p>
            <a:pPr marL="342900" lvl="0" indent="-342900" algn="just">
              <a:buClr>
                <a:srgbClr val="00B0F0"/>
              </a:buClr>
              <a:buSzPct val="170000"/>
              <a:buFont typeface="Arial" panose="020B0604020202020204" pitchFamily="34" charset="0"/>
              <a:buChar char="-"/>
            </a:pP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SzPct val="170000"/>
              <a:buFont typeface="Arial" panose="020B0604020202020204" pitchFamily="34" charset="0"/>
              <a:buChar char="-"/>
            </a:pPr>
            <a:r>
              <a:rPr lang="es-VE" sz="1600" dirty="0">
                <a:solidFill>
                  <a:schemeClr val="bg1">
                    <a:lumMod val="95000"/>
                  </a:schemeClr>
                </a:solidFill>
                <a:effectLst/>
                <a:latin typeface="Montserrat" panose="00000500000000000000" pitchFamily="2" charset="0"/>
                <a:ea typeface="Arial" panose="020B0604020202020204" pitchFamily="34" charset="0"/>
              </a:rPr>
              <a:t>¿Cómo hacen para obtener lo necesario?</a:t>
            </a:r>
          </a:p>
          <a:p>
            <a:pPr marL="342900" lvl="0" indent="-342900" algn="just">
              <a:buClr>
                <a:srgbClr val="00B0F0"/>
              </a:buClr>
              <a:buSzPct val="170000"/>
              <a:buFont typeface="Arial" panose="020B0604020202020204" pitchFamily="34" charset="0"/>
              <a:buChar char="-"/>
            </a:pP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SzPct val="170000"/>
              <a:buFont typeface="Arial" panose="020B0604020202020204" pitchFamily="34" charset="0"/>
              <a:buChar char="-"/>
            </a:pPr>
            <a:r>
              <a:rPr lang="es-VE" sz="1600" dirty="0">
                <a:solidFill>
                  <a:schemeClr val="bg1">
                    <a:lumMod val="95000"/>
                  </a:schemeClr>
                </a:solidFill>
                <a:effectLst/>
                <a:latin typeface="Montserrat" panose="00000500000000000000" pitchFamily="2" charset="0"/>
                <a:ea typeface="Arial" panose="020B0604020202020204" pitchFamily="34" charset="0"/>
              </a:rPr>
              <a:t>¿Sera necesario la implementación de estrategias para mejorar el sustento económico de las familias?</a:t>
            </a:r>
            <a:endParaRPr lang="es-VE" sz="1600" dirty="0">
              <a:solidFill>
                <a:schemeClr val="bg1">
                  <a:lumMod val="95000"/>
                </a:schemeClr>
              </a:solidFill>
              <a:latin typeface="Montserrat" panose="00000500000000000000" pitchFamily="2" charset="0"/>
            </a:endParaRPr>
          </a:p>
        </p:txBody>
      </p:sp>
      <p:sp>
        <p:nvSpPr>
          <p:cNvPr id="17" name="CuadroTexto 16">
            <a:extLst>
              <a:ext uri="{FF2B5EF4-FFF2-40B4-BE49-F238E27FC236}">
                <a16:creationId xmlns:a16="http://schemas.microsoft.com/office/drawing/2014/main" xmlns="" id="{FD7D2320-10AF-44BF-8C9E-1FC50793FE0B}"/>
              </a:ext>
            </a:extLst>
          </p:cNvPr>
          <p:cNvSpPr txBox="1"/>
          <p:nvPr/>
        </p:nvSpPr>
        <p:spPr>
          <a:xfrm>
            <a:off x="6801854" y="2063835"/>
            <a:ext cx="6898103" cy="5016758"/>
          </a:xfrm>
          <a:prstGeom prst="rect">
            <a:avLst/>
          </a:prstGeom>
          <a:noFill/>
        </p:spPr>
        <p:txBody>
          <a:bodyPr wrap="square" rtlCol="0">
            <a:spAutoFit/>
          </a:bodyPr>
          <a:lstStyle/>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Objetivo </a:t>
            </a:r>
            <a:r>
              <a:rPr lang="es-ES" sz="1600" b="1" u="sng" dirty="0" smtClean="0">
                <a:solidFill>
                  <a:schemeClr val="bg1">
                    <a:lumMod val="95000"/>
                  </a:schemeClr>
                </a:solidFill>
                <a:effectLst/>
                <a:latin typeface="Montserrat" panose="00000500000000000000" pitchFamily="2" charset="0"/>
                <a:ea typeface="Arial" panose="020B0604020202020204" pitchFamily="34" charset="0"/>
              </a:rPr>
              <a:t>General</a:t>
            </a:r>
            <a:r>
              <a:rPr lang="es-ES" sz="1600" b="1" dirty="0" smtClean="0">
                <a:solidFill>
                  <a:schemeClr val="bg1">
                    <a:lumMod val="95000"/>
                  </a:schemeClr>
                </a:solidFill>
                <a:effectLst/>
                <a:latin typeface="Montserrat" panose="00000500000000000000" pitchFamily="2" charset="0"/>
                <a:ea typeface="Arial" panose="020B0604020202020204" pitchFamily="34" charset="0"/>
              </a:rPr>
              <a:t>:</a:t>
            </a:r>
          </a:p>
          <a:p>
            <a:pPr algn="just"/>
            <a:r>
              <a:rPr lang="es-ES" sz="1600" b="1" dirty="0">
                <a:solidFill>
                  <a:schemeClr val="bg1">
                    <a:lumMod val="95000"/>
                  </a:schemeClr>
                </a:solidFill>
                <a:latin typeface="Montserrat" panose="00000500000000000000" pitchFamily="2" charset="0"/>
                <a:ea typeface="Arial" panose="020B0604020202020204" pitchFamily="34" charset="0"/>
              </a:rPr>
              <a:t> </a:t>
            </a:r>
            <a:r>
              <a:rPr lang="es-ES" sz="1600" b="1" dirty="0" smtClean="0">
                <a:solidFill>
                  <a:schemeClr val="bg1">
                    <a:lumMod val="95000"/>
                  </a:schemeClr>
                </a:solidFill>
                <a:latin typeface="Montserrat" panose="00000500000000000000" pitchFamily="2" charset="0"/>
                <a:ea typeface="Arial" panose="020B0604020202020204" pitchFamily="34" charset="0"/>
              </a:rPr>
              <a:t>    </a:t>
            </a:r>
          </a:p>
          <a:p>
            <a:pPr algn="just"/>
            <a:r>
              <a:rPr lang="es-ES" sz="1600" b="1" dirty="0">
                <a:solidFill>
                  <a:schemeClr val="bg1">
                    <a:lumMod val="95000"/>
                  </a:schemeClr>
                </a:solidFill>
                <a:effectLst/>
                <a:latin typeface="Montserrat" panose="00000500000000000000" pitchFamily="2" charset="0"/>
                <a:ea typeface="Arial" panose="020B0604020202020204" pitchFamily="34" charset="0"/>
              </a:rPr>
              <a:t> </a:t>
            </a:r>
            <a:r>
              <a:rPr lang="es-ES" sz="1600" b="1" dirty="0" smtClean="0">
                <a:solidFill>
                  <a:schemeClr val="bg1">
                    <a:lumMod val="95000"/>
                  </a:schemeClr>
                </a:solidFill>
                <a:effectLst/>
                <a:latin typeface="Montserrat" panose="00000500000000000000" pitchFamily="2" charset="0"/>
                <a:ea typeface="Arial" panose="020B0604020202020204" pitchFamily="34" charset="0"/>
              </a:rPr>
              <a:t>    </a:t>
            </a:r>
            <a:r>
              <a:rPr lang="es-ES" sz="1600" dirty="0" smtClean="0">
                <a:solidFill>
                  <a:schemeClr val="bg1">
                    <a:lumMod val="95000"/>
                  </a:schemeClr>
                </a:solidFill>
                <a:effectLst/>
                <a:latin typeface="Montserrat" panose="00000500000000000000" pitchFamily="2" charset="0"/>
                <a:ea typeface="Arial" panose="020B0604020202020204" pitchFamily="34" charset="0"/>
              </a:rPr>
              <a:t>Elaborar </a:t>
            </a:r>
            <a:r>
              <a:rPr lang="es-ES" sz="1600" dirty="0">
                <a:solidFill>
                  <a:schemeClr val="bg1">
                    <a:lumMod val="95000"/>
                  </a:schemeClr>
                </a:solidFill>
                <a:effectLst/>
                <a:latin typeface="Montserrat" panose="00000500000000000000" pitchFamily="2" charset="0"/>
                <a:ea typeface="Arial" panose="020B0604020202020204" pitchFamily="34" charset="0"/>
              </a:rPr>
              <a:t>estrategias para mejorar el sustento económico familiar en la urbanización “Rómulo Betancourt” (Calle 2), parroquia Barrancas, municipio Cruz Paredes - Estado Barinas.</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Objetivos Específicos</a:t>
            </a:r>
            <a:r>
              <a:rPr lang="es-ES" sz="1600" b="1" dirty="0">
                <a:solidFill>
                  <a:schemeClr val="bg1">
                    <a:lumMod val="95000"/>
                  </a:schemeClr>
                </a:solidFill>
                <a:effectLst/>
                <a:latin typeface="Montserrat" panose="00000500000000000000" pitchFamily="2" charset="0"/>
                <a:ea typeface="Arial" panose="020B0604020202020204" pitchFamily="34" charset="0"/>
              </a:rPr>
              <a:t>: </a:t>
            </a:r>
          </a:p>
          <a:p>
            <a:pPr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mj-lt"/>
              <a:buAutoNum type="arabicPeriod"/>
            </a:pPr>
            <a:r>
              <a:rPr lang="es-ES" sz="1600" dirty="0">
                <a:solidFill>
                  <a:schemeClr val="bg1">
                    <a:lumMod val="95000"/>
                  </a:schemeClr>
                </a:solidFill>
                <a:effectLst/>
                <a:latin typeface="Montserrat" panose="00000500000000000000" pitchFamily="2" charset="0"/>
                <a:ea typeface="Arial" panose="020B0604020202020204" pitchFamily="34" charset="0"/>
              </a:rPr>
              <a:t>Diagnosticar sobre la realidad económica y social de las familias.</a:t>
            </a:r>
          </a:p>
          <a:p>
            <a:pPr marL="342900" lvl="0" indent="-342900" algn="just">
              <a:buClr>
                <a:srgbClr val="00B0F0"/>
              </a:buClr>
              <a:buFont typeface="+mj-lt"/>
              <a:buAutoNum type="arabicPeriod"/>
            </a:pPr>
            <a:endParaRPr lang="es-VE" sz="1600" dirty="0">
              <a:solidFill>
                <a:schemeClr val="bg1">
                  <a:lumMod val="95000"/>
                </a:schemeClr>
              </a:solidFill>
              <a:latin typeface="Montserrat" panose="00000500000000000000" pitchFamily="2" charset="0"/>
              <a:ea typeface="Arial" panose="020B0604020202020204" pitchFamily="34" charset="0"/>
            </a:endParaRPr>
          </a:p>
          <a:p>
            <a:pPr marL="342900" lvl="0" indent="-342900" algn="just">
              <a:buClr>
                <a:srgbClr val="00B0F0"/>
              </a:buClr>
              <a:buFont typeface="+mj-lt"/>
              <a:buAutoNum type="arabicPeriod"/>
            </a:pPr>
            <a:r>
              <a:rPr lang="es-ES" sz="1600" dirty="0">
                <a:solidFill>
                  <a:schemeClr val="bg1">
                    <a:lumMod val="95000"/>
                  </a:schemeClr>
                </a:solidFill>
                <a:effectLst/>
                <a:latin typeface="Montserrat" panose="00000500000000000000" pitchFamily="2" charset="0"/>
                <a:ea typeface="Arial" panose="020B0604020202020204" pitchFamily="34" charset="0"/>
              </a:rPr>
              <a:t>Planificar las acciones a desarrollar para determinar las estrategias necesarias que permitan ayudar a las familias.</a:t>
            </a:r>
          </a:p>
          <a:p>
            <a:pPr marL="342900" lvl="0" indent="-342900" algn="just">
              <a:buClr>
                <a:srgbClr val="00B0F0"/>
              </a:buClr>
              <a:buFont typeface="+mj-lt"/>
              <a:buAutoNum type="arabicPeriod"/>
            </a:pPr>
            <a:endParaRPr lang="es-VE" sz="1600" dirty="0">
              <a:solidFill>
                <a:schemeClr val="bg1">
                  <a:lumMod val="95000"/>
                </a:schemeClr>
              </a:solidFill>
              <a:latin typeface="Montserrat" panose="00000500000000000000" pitchFamily="2" charset="0"/>
              <a:ea typeface="Arial" panose="020B0604020202020204" pitchFamily="34" charset="0"/>
            </a:endParaRPr>
          </a:p>
          <a:p>
            <a:pPr marL="342900" lvl="0" indent="-342900" algn="just">
              <a:buClr>
                <a:srgbClr val="00B0F0"/>
              </a:buClr>
              <a:buFont typeface="+mj-lt"/>
              <a:buAutoNum type="arabicPeriod"/>
            </a:pPr>
            <a:r>
              <a:rPr lang="es-ES" sz="1600" dirty="0">
                <a:solidFill>
                  <a:schemeClr val="bg1">
                    <a:lumMod val="95000"/>
                  </a:schemeClr>
                </a:solidFill>
                <a:effectLst/>
                <a:latin typeface="Montserrat" panose="00000500000000000000" pitchFamily="2" charset="0"/>
                <a:ea typeface="Arial" panose="020B0604020202020204" pitchFamily="34" charset="0"/>
              </a:rPr>
              <a:t>Análisis de los resultados obtenidos en la encuesta.</a:t>
            </a:r>
          </a:p>
          <a:p>
            <a:pPr marL="342900" lvl="0" indent="-342900" algn="just">
              <a:buClr>
                <a:srgbClr val="00B0F0"/>
              </a:buClr>
              <a:buFont typeface="+mj-lt"/>
              <a:buAutoNum type="arabicPeriod"/>
            </a:pPr>
            <a:endParaRPr lang="es-VE" sz="1600" dirty="0">
              <a:solidFill>
                <a:schemeClr val="bg1">
                  <a:lumMod val="95000"/>
                </a:schemeClr>
              </a:solidFill>
              <a:latin typeface="Montserrat" panose="00000500000000000000" pitchFamily="2" charset="0"/>
              <a:ea typeface="Arial" panose="020B0604020202020204" pitchFamily="34" charset="0"/>
            </a:endParaRPr>
          </a:p>
          <a:p>
            <a:pPr marL="342900" lvl="0" indent="-342900" algn="just">
              <a:buClr>
                <a:srgbClr val="00B0F0"/>
              </a:buClr>
              <a:buFont typeface="+mj-lt"/>
              <a:buAutoNum type="arabicPeriod"/>
            </a:pPr>
            <a:r>
              <a:rPr lang="es-ES" sz="1600" dirty="0">
                <a:solidFill>
                  <a:schemeClr val="bg1">
                    <a:lumMod val="95000"/>
                  </a:schemeClr>
                </a:solidFill>
                <a:effectLst/>
                <a:latin typeface="Montserrat" panose="00000500000000000000" pitchFamily="2" charset="0"/>
                <a:ea typeface="Arial" panose="020B0604020202020204" pitchFamily="34" charset="0"/>
              </a:rPr>
              <a:t>Presentar las estrategias a través de talleres y jornadas de siembra de huertos familiares.</a:t>
            </a:r>
            <a:endParaRPr lang="es-VE" sz="1600" dirty="0">
              <a:solidFill>
                <a:schemeClr val="bg1">
                  <a:lumMod val="95000"/>
                </a:schemeClr>
              </a:solidFill>
              <a:latin typeface="Montserrat" panose="00000500000000000000" pitchFamily="2" charset="0"/>
              <a:ea typeface="Arial" panose="020B0604020202020204" pitchFamily="34" charset="0"/>
            </a:endParaRPr>
          </a:p>
          <a:p>
            <a:pPr marL="342900" lvl="0" indent="-342900" algn="just">
              <a:buClr>
                <a:srgbClr val="00B0F0"/>
              </a:buClr>
              <a:buFont typeface="+mj-lt"/>
              <a:buAutoNum type="arabicPeriod"/>
            </a:pP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mj-lt"/>
              <a:buAutoNum type="arabicPeriod"/>
            </a:pPr>
            <a:r>
              <a:rPr lang="es-ES" sz="1600" dirty="0">
                <a:solidFill>
                  <a:schemeClr val="bg1">
                    <a:lumMod val="95000"/>
                  </a:schemeClr>
                </a:solidFill>
                <a:effectLst/>
                <a:latin typeface="Montserrat" panose="00000500000000000000" pitchFamily="2" charset="0"/>
                <a:ea typeface="Arial" panose="020B0604020202020204" pitchFamily="34" charset="0"/>
              </a:rPr>
              <a:t>Evaluar los resultados del trabajo investigativo a través de los logros obtenidos.</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p:cNvPicPr>
            <a:picLocks noChangeAspect="1"/>
          </p:cNvPicPr>
          <p:nvPr/>
        </p:nvPicPr>
        <p:blipFill>
          <a:blip r:embed="rId3"/>
          <a:srcRect/>
          <a:stretch/>
        </p:blipFill>
        <p:spPr>
          <a:xfrm>
            <a:off x="0" y="0"/>
            <a:ext cx="14630399" cy="8229600"/>
          </a:xfrm>
          <a:prstGeom prst="rect">
            <a:avLst/>
          </a:prstGeom>
        </p:spPr>
      </p:pic>
      <p:sp>
        <p:nvSpPr>
          <p:cNvPr id="5" name="Shape 2"/>
          <p:cNvSpPr/>
          <p:nvPr/>
        </p:nvSpPr>
        <p:spPr>
          <a:xfrm>
            <a:off x="0" y="0"/>
            <a:ext cx="14630400" cy="8229600"/>
          </a:xfrm>
          <a:prstGeom prst="rect">
            <a:avLst/>
          </a:prstGeom>
          <a:solidFill>
            <a:srgbClr val="282C32">
              <a:alpha val="91000"/>
            </a:srgbClr>
          </a:solidFill>
          <a:ln/>
        </p:spPr>
        <p:txBody>
          <a:bodyPr/>
          <a:lstStyle/>
          <a:p>
            <a:endParaRPr lang="es-VE" dirty="0"/>
          </a:p>
        </p:txBody>
      </p:sp>
      <p:sp>
        <p:nvSpPr>
          <p:cNvPr id="6" name="Text 3"/>
          <p:cNvSpPr/>
          <p:nvPr/>
        </p:nvSpPr>
        <p:spPr>
          <a:xfrm>
            <a:off x="360145" y="181361"/>
            <a:ext cx="6370320" cy="680876"/>
          </a:xfrm>
          <a:prstGeom prst="rect">
            <a:avLst/>
          </a:prstGeom>
          <a:noFill/>
          <a:ln/>
        </p:spPr>
        <p:txBody>
          <a:bodyPr wrap="none" rtlCol="0" anchor="t"/>
          <a:lstStyle/>
          <a:p>
            <a:pPr marL="0" indent="0" algn="ctr">
              <a:lnSpc>
                <a:spcPts val="5402"/>
              </a:lnSpc>
              <a:buNone/>
            </a:pPr>
            <a:r>
              <a:rPr lang="es-VE" sz="4155" b="1" dirty="0">
                <a:solidFill>
                  <a:srgbClr val="60A9FF"/>
                </a:solidFill>
                <a:latin typeface="Barlow" pitchFamily="34" charset="0"/>
                <a:ea typeface="Barlow" pitchFamily="34" charset="-122"/>
                <a:cs typeface="Barlow" pitchFamily="34" charset="-120"/>
              </a:rPr>
              <a:t>Capítulo II: Marco Teórico  </a:t>
            </a:r>
            <a:endParaRPr lang="es-VE" sz="4155" dirty="0"/>
          </a:p>
        </p:txBody>
      </p:sp>
      <p:sp>
        <p:nvSpPr>
          <p:cNvPr id="8" name="Text 3">
            <a:extLst>
              <a:ext uri="{FF2B5EF4-FFF2-40B4-BE49-F238E27FC236}">
                <a16:creationId xmlns:a16="http://schemas.microsoft.com/office/drawing/2014/main" xmlns="" id="{58C17D7A-2CCA-40D6-A1CF-A0F600D5FC40}"/>
              </a:ext>
            </a:extLst>
          </p:cNvPr>
          <p:cNvSpPr/>
          <p:nvPr/>
        </p:nvSpPr>
        <p:spPr>
          <a:xfrm>
            <a:off x="-163140" y="829521"/>
            <a:ext cx="6203285" cy="680876"/>
          </a:xfrm>
          <a:prstGeom prst="rect">
            <a:avLst/>
          </a:prstGeom>
          <a:noFill/>
          <a:ln/>
        </p:spPr>
        <p:txBody>
          <a:bodyPr wrap="none" rtlCol="0" anchor="t"/>
          <a:lstStyle/>
          <a:p>
            <a:pPr marL="0" indent="0" algn="ctr">
              <a:lnSpc>
                <a:spcPts val="5402"/>
              </a:lnSpc>
              <a:buNone/>
            </a:pPr>
            <a:r>
              <a:rPr lang="es-VE" sz="2800" b="1" dirty="0">
                <a:solidFill>
                  <a:srgbClr val="60A9FF"/>
                </a:solidFill>
                <a:latin typeface="Barlow" pitchFamily="34" charset="0"/>
                <a:ea typeface="Barlow" pitchFamily="34" charset="-122"/>
                <a:cs typeface="Barlow" pitchFamily="34" charset="-120"/>
              </a:rPr>
              <a:t>Antecedentes</a:t>
            </a:r>
          </a:p>
        </p:txBody>
      </p:sp>
      <p:sp>
        <p:nvSpPr>
          <p:cNvPr id="9" name="Text 3">
            <a:extLst>
              <a:ext uri="{FF2B5EF4-FFF2-40B4-BE49-F238E27FC236}">
                <a16:creationId xmlns:a16="http://schemas.microsoft.com/office/drawing/2014/main" xmlns="" id="{FB0427DD-8F58-4BAD-8472-8E99926DDF87}"/>
              </a:ext>
            </a:extLst>
          </p:cNvPr>
          <p:cNvSpPr/>
          <p:nvPr/>
        </p:nvSpPr>
        <p:spPr>
          <a:xfrm>
            <a:off x="6523619" y="783363"/>
            <a:ext cx="6203285" cy="680876"/>
          </a:xfrm>
          <a:prstGeom prst="rect">
            <a:avLst/>
          </a:prstGeom>
          <a:noFill/>
          <a:ln/>
        </p:spPr>
        <p:txBody>
          <a:bodyPr wrap="none" rtlCol="0" anchor="t"/>
          <a:lstStyle/>
          <a:p>
            <a:pPr marL="0" indent="0" algn="ctr">
              <a:lnSpc>
                <a:spcPts val="5402"/>
              </a:lnSpc>
              <a:buNone/>
            </a:pPr>
            <a:r>
              <a:rPr lang="es-VE" sz="2800" b="1" dirty="0">
                <a:solidFill>
                  <a:srgbClr val="60A9FF"/>
                </a:solidFill>
                <a:latin typeface="Barlow" pitchFamily="34" charset="0"/>
                <a:ea typeface="Barlow" pitchFamily="34" charset="-122"/>
                <a:cs typeface="Barlow" pitchFamily="34" charset="-120"/>
              </a:rPr>
              <a:t>Bases Teóricas</a:t>
            </a:r>
          </a:p>
        </p:txBody>
      </p:sp>
      <p:sp>
        <p:nvSpPr>
          <p:cNvPr id="10" name="CuadroTexto 9">
            <a:extLst>
              <a:ext uri="{FF2B5EF4-FFF2-40B4-BE49-F238E27FC236}">
                <a16:creationId xmlns:a16="http://schemas.microsoft.com/office/drawing/2014/main" xmlns="" id="{99A7AF10-1139-4286-BD65-6B301443F086}"/>
              </a:ext>
            </a:extLst>
          </p:cNvPr>
          <p:cNvSpPr txBox="1"/>
          <p:nvPr/>
        </p:nvSpPr>
        <p:spPr>
          <a:xfrm>
            <a:off x="1256882" y="1884311"/>
            <a:ext cx="3363243" cy="2985433"/>
          </a:xfrm>
          <a:prstGeom prst="rect">
            <a:avLst/>
          </a:prstGeom>
          <a:noFill/>
        </p:spPr>
        <p:txBody>
          <a:bodyPr wrap="square" rtlCol="0">
            <a:spAutoFit/>
          </a:bodyPr>
          <a:lstStyle/>
          <a:p>
            <a:pPr indent="449580" algn="just"/>
            <a:r>
              <a:rPr lang="es-ES" sz="1600" dirty="0">
                <a:solidFill>
                  <a:schemeClr val="bg1">
                    <a:lumMod val="95000"/>
                  </a:schemeClr>
                </a:solidFill>
                <a:latin typeface="Montserrat" panose="00000500000000000000" pitchFamily="2" charset="0"/>
                <a:ea typeface="Arial" panose="020B0604020202020204" pitchFamily="34" charset="0"/>
              </a:rPr>
              <a:t>P</a:t>
            </a:r>
            <a:r>
              <a:rPr lang="es-ES" sz="1600" dirty="0">
                <a:solidFill>
                  <a:schemeClr val="bg1">
                    <a:lumMod val="95000"/>
                  </a:schemeClr>
                </a:solidFill>
                <a:effectLst/>
                <a:latin typeface="Montserrat" panose="00000500000000000000" pitchFamily="2" charset="0"/>
                <a:ea typeface="Arial" panose="020B0604020202020204" pitchFamily="34" charset="0"/>
              </a:rPr>
              <a:t>ara llevar a cabo la investigación es necesaria la revisión de trabajos previos que guardan relación con el tema a desarrollar en el presente estudio:</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ES" sz="1600" b="1" dirty="0">
              <a:solidFill>
                <a:schemeClr val="bg1">
                  <a:lumMod val="95000"/>
                </a:schemeClr>
              </a:solidFill>
              <a:effectLst/>
              <a:latin typeface="Montserrat" panose="00000500000000000000" pitchFamily="2" charset="0"/>
              <a:ea typeface="Arial" panose="020B0604020202020204" pitchFamily="34" charset="0"/>
            </a:endParaRPr>
          </a:p>
          <a:p>
            <a:pPr marL="342900" indent="-342900" algn="just">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Arias (2006: 106).</a:t>
            </a:r>
            <a:endParaRPr lang="es-VE" sz="1600" b="1" dirty="0">
              <a:solidFill>
                <a:schemeClr val="bg1">
                  <a:lumMod val="95000"/>
                </a:schemeClr>
              </a:solidFill>
              <a:effectLst/>
              <a:latin typeface="Montserrat" panose="00000500000000000000" pitchFamily="2" charset="0"/>
              <a:ea typeface="Arial" panose="020B0604020202020204" pitchFamily="34" charset="0"/>
            </a:endParaRPr>
          </a:p>
          <a:p>
            <a:pPr marL="342900" indent="-342900" algn="just">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Moreno (1995).</a:t>
            </a:r>
            <a:endParaRPr lang="es-VE" sz="1600" b="1" dirty="0">
              <a:solidFill>
                <a:schemeClr val="bg1">
                  <a:lumMod val="95000"/>
                </a:schemeClr>
              </a:solidFill>
              <a:effectLst/>
              <a:latin typeface="Montserrat" panose="00000500000000000000" pitchFamily="2" charset="0"/>
              <a:ea typeface="Arial" panose="020B0604020202020204" pitchFamily="34" charset="0"/>
            </a:endParaRPr>
          </a:p>
          <a:p>
            <a:pPr marL="342900" indent="-342900" algn="just">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Victoria G. (2015).</a:t>
            </a:r>
          </a:p>
          <a:p>
            <a:pPr marL="342900" indent="-342900" algn="just">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Blanca A., Jesús  M. (2017).</a:t>
            </a:r>
            <a:endParaRPr lang="es-VE" sz="1600" b="1"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Font typeface="Symbol" panose="05050102010706020507" pitchFamily="18" charset="2"/>
              <a:buChar char=""/>
            </a:pPr>
            <a:endParaRPr lang="es-VE" sz="1200" dirty="0">
              <a:effectLst/>
              <a:latin typeface="Arial" panose="020B0604020202020204" pitchFamily="34" charset="0"/>
              <a:ea typeface="Arial" panose="020B0604020202020204" pitchFamily="34" charset="0"/>
            </a:endParaRPr>
          </a:p>
        </p:txBody>
      </p:sp>
      <p:sp>
        <p:nvSpPr>
          <p:cNvPr id="11" name="CuadroTexto 10">
            <a:extLst>
              <a:ext uri="{FF2B5EF4-FFF2-40B4-BE49-F238E27FC236}">
                <a16:creationId xmlns:a16="http://schemas.microsoft.com/office/drawing/2014/main" xmlns="" id="{45A23E52-3705-43F3-B68B-613A70246D14}"/>
              </a:ext>
            </a:extLst>
          </p:cNvPr>
          <p:cNvSpPr txBox="1"/>
          <p:nvPr/>
        </p:nvSpPr>
        <p:spPr>
          <a:xfrm>
            <a:off x="5191363" y="1511847"/>
            <a:ext cx="8182155" cy="6494085"/>
          </a:xfrm>
          <a:prstGeom prst="rect">
            <a:avLst/>
          </a:prstGeom>
          <a:noFill/>
        </p:spPr>
        <p:txBody>
          <a:bodyPr wrap="square" rtlCol="0">
            <a:spAutoFit/>
          </a:bodyPr>
          <a:lstStyle/>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Todo trabajo de investigación requiere de un basamento teórico, el cual debe estar sustentado en la revisión de estudios e investigaciones previas relacionadas con el problema planteado.</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dirty="0">
                <a:solidFill>
                  <a:schemeClr val="bg1">
                    <a:lumMod val="95000"/>
                  </a:schemeClr>
                </a:solidFill>
                <a:effectLst/>
                <a:latin typeface="Montserrat" panose="00000500000000000000" pitchFamily="2" charset="0"/>
                <a:ea typeface="Arial" panose="020B0604020202020204" pitchFamily="34" charset="0"/>
              </a:rPr>
              <a:t>¿</a:t>
            </a:r>
            <a:r>
              <a:rPr lang="es-ES" sz="1600" b="1" u="sng" dirty="0">
                <a:solidFill>
                  <a:schemeClr val="bg1">
                    <a:lumMod val="95000"/>
                  </a:schemeClr>
                </a:solidFill>
                <a:effectLst/>
                <a:latin typeface="Montserrat" panose="00000500000000000000" pitchFamily="2" charset="0"/>
                <a:ea typeface="Arial" panose="020B0604020202020204" pitchFamily="34" charset="0"/>
              </a:rPr>
              <a:t>Qué es la familia</a:t>
            </a:r>
            <a:r>
              <a:rPr lang="es-ES" sz="1600" b="1" dirty="0">
                <a:solidFill>
                  <a:schemeClr val="bg1">
                    <a:lumMod val="95000"/>
                  </a:schemeClr>
                </a:solidFill>
                <a:effectLst/>
                <a:latin typeface="Montserrat" panose="00000500000000000000" pitchFamily="2" charset="0"/>
                <a:ea typeface="Arial" panose="020B0604020202020204" pitchFamily="34" charset="0"/>
              </a:rPr>
              <a:t>?</a:t>
            </a:r>
          </a:p>
          <a:p>
            <a:pPr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La familia es un grupo de personas unidas por el parentesco, es la organización más importante de las que puede pertenecer el hombre.</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Familia nuclear. </a:t>
            </a:r>
            <a:endParaRPr lang="es-VE" sz="1600" b="1"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Familia extensa. </a:t>
            </a:r>
            <a:endParaRPr lang="es-VE" sz="1600" b="1"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panose="020B0604020202020204" pitchFamily="34" charset="0"/>
              </a:rPr>
              <a:t>Familias compuestas.</a:t>
            </a:r>
          </a:p>
          <a:p>
            <a:pPr lvl="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Función social de la familia</a:t>
            </a:r>
          </a:p>
          <a:p>
            <a:pPr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La familia cumple tres funciones básicas: económica, biosocial y cultural-espiritual.</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Economía familiar</a:t>
            </a:r>
          </a:p>
          <a:p>
            <a:pPr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Entendemos por economía familiar el conjunto de medidas de orden y administración del hogar, esta premisa tiene por objeto:</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dirty="0">
                <a:solidFill>
                  <a:srgbClr val="00B0F0"/>
                </a:solidFill>
                <a:effectLst/>
                <a:latin typeface="Montserrat" panose="00000500000000000000" pitchFamily="2" charset="0"/>
                <a:ea typeface="Arial" panose="020B0604020202020204" pitchFamily="34" charset="0"/>
              </a:rPr>
              <a:t>a) </a:t>
            </a:r>
            <a:r>
              <a:rPr lang="es-ES" sz="1600" b="1" dirty="0">
                <a:solidFill>
                  <a:schemeClr val="bg1">
                    <a:lumMod val="95000"/>
                  </a:schemeClr>
                </a:solidFill>
                <a:effectLst/>
                <a:latin typeface="Montserrat" panose="00000500000000000000" pitchFamily="2" charset="0"/>
                <a:ea typeface="Arial" panose="020B0604020202020204" pitchFamily="34" charset="0"/>
              </a:rPr>
              <a:t>Conveniencias                     </a:t>
            </a:r>
            <a:r>
              <a:rPr lang="es-ES" sz="1600" b="1" dirty="0">
                <a:solidFill>
                  <a:srgbClr val="00B0F0"/>
                </a:solidFill>
                <a:effectLst/>
                <a:latin typeface="Montserrat" panose="00000500000000000000" pitchFamily="2" charset="0"/>
                <a:ea typeface="Arial" panose="020B0604020202020204" pitchFamily="34" charset="0"/>
              </a:rPr>
              <a:t>d) </a:t>
            </a:r>
            <a:r>
              <a:rPr lang="es-ES" sz="1600" b="1" dirty="0">
                <a:solidFill>
                  <a:schemeClr val="bg1">
                    <a:lumMod val="95000"/>
                  </a:schemeClr>
                </a:solidFill>
                <a:effectLst/>
                <a:latin typeface="Montserrat" panose="00000500000000000000" pitchFamily="2" charset="0"/>
                <a:ea typeface="Arial" panose="020B0604020202020204" pitchFamily="34" charset="0"/>
              </a:rPr>
              <a:t>Valor teórico</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dirty="0">
                <a:solidFill>
                  <a:srgbClr val="00B0F0"/>
                </a:solidFill>
                <a:effectLst/>
                <a:latin typeface="Montserrat" panose="00000500000000000000" pitchFamily="2" charset="0"/>
                <a:ea typeface="Arial" panose="020B0604020202020204" pitchFamily="34" charset="0"/>
              </a:rPr>
              <a:t>b) </a:t>
            </a:r>
            <a:r>
              <a:rPr lang="es-ES" sz="1600" b="1" dirty="0">
                <a:solidFill>
                  <a:schemeClr val="bg1">
                    <a:lumMod val="95000"/>
                  </a:schemeClr>
                </a:solidFill>
                <a:effectLst/>
                <a:latin typeface="Montserrat" panose="00000500000000000000" pitchFamily="2" charset="0"/>
                <a:ea typeface="Arial" panose="020B0604020202020204" pitchFamily="34" charset="0"/>
              </a:rPr>
              <a:t>Relevancia social                </a:t>
            </a:r>
            <a:r>
              <a:rPr lang="es-ES" sz="1600" b="1" dirty="0">
                <a:solidFill>
                  <a:srgbClr val="00B0F0"/>
                </a:solidFill>
                <a:effectLst/>
                <a:latin typeface="Montserrat" panose="00000500000000000000" pitchFamily="2" charset="0"/>
                <a:ea typeface="Arial" panose="020B0604020202020204" pitchFamily="34" charset="0"/>
              </a:rPr>
              <a:t>e) </a:t>
            </a:r>
            <a:r>
              <a:rPr lang="es-ES" sz="1600" b="1" dirty="0">
                <a:solidFill>
                  <a:schemeClr val="bg1">
                    <a:lumMod val="95000"/>
                  </a:schemeClr>
                </a:solidFill>
                <a:effectLst/>
                <a:latin typeface="Montserrat" panose="00000500000000000000" pitchFamily="2" charset="0"/>
                <a:ea typeface="Arial" panose="020B0604020202020204" pitchFamily="34" charset="0"/>
              </a:rPr>
              <a:t>Viabilidad</a:t>
            </a:r>
          </a:p>
          <a:p>
            <a:pPr algn="just"/>
            <a:r>
              <a:rPr lang="es-ES" sz="1600" b="1" dirty="0">
                <a:solidFill>
                  <a:srgbClr val="00B0F0"/>
                </a:solidFill>
                <a:effectLst/>
                <a:latin typeface="Montserrat" panose="00000500000000000000" pitchFamily="2" charset="0"/>
                <a:ea typeface="Arial" panose="020B0604020202020204" pitchFamily="34" charset="0"/>
              </a:rPr>
              <a:t>c) </a:t>
            </a:r>
            <a:r>
              <a:rPr lang="es-ES" sz="1600" b="1" dirty="0">
                <a:solidFill>
                  <a:schemeClr val="bg1">
                    <a:lumMod val="95000"/>
                  </a:schemeClr>
                </a:solidFill>
                <a:effectLst/>
                <a:latin typeface="Montserrat" panose="00000500000000000000" pitchFamily="2" charset="0"/>
                <a:ea typeface="Arial" panose="020B0604020202020204" pitchFamily="34" charset="0"/>
              </a:rPr>
              <a:t>Implicaciones prácticas</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pic>
        <p:nvPicPr>
          <p:cNvPr id="13" name="Imagen 12">
            <a:extLst>
              <a:ext uri="{FF2B5EF4-FFF2-40B4-BE49-F238E27FC236}">
                <a16:creationId xmlns:a16="http://schemas.microsoft.com/office/drawing/2014/main" xmlns="" id="{72D336C5-F69E-49BF-A9B1-9B1C8717B9B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
                    </a14:imgEffect>
                  </a14:imgLayer>
                </a14:imgProps>
              </a:ext>
            </a:extLst>
          </a:blip>
          <a:stretch>
            <a:fillRect/>
          </a:stretch>
        </p:blipFill>
        <p:spPr>
          <a:xfrm>
            <a:off x="1110771" y="5282423"/>
            <a:ext cx="3655461" cy="2284663"/>
          </a:xfrm>
          <a:prstGeom prst="roundRect">
            <a:avLst>
              <a:gd name="adj" fmla="val 8594"/>
            </a:avLst>
          </a:prstGeom>
          <a:solidFill>
            <a:srgbClr val="FFFFFF">
              <a:shade val="85000"/>
            </a:srgbClr>
          </a:solidFill>
          <a:ln>
            <a:noFill/>
          </a:ln>
          <a:effectLst>
            <a:reflection blurRad="12700" stA="0" endPos="28000" dist="5000" dir="5400000" sy="-100000" algn="bl" rotWithShape="0"/>
          </a:effectLst>
        </p:spPr>
      </p:pic>
    </p:spTree>
    <p:extLst>
      <p:ext uri="{BB962C8B-B14F-4D97-AF65-F5344CB8AC3E}">
        <p14:creationId xmlns:p14="http://schemas.microsoft.com/office/powerpoint/2010/main" val="3085002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2653646" y="169089"/>
            <a:ext cx="4221718" cy="680876"/>
          </a:xfrm>
          <a:prstGeom prst="rect">
            <a:avLst/>
          </a:prstGeom>
          <a:noFill/>
          <a:ln/>
        </p:spPr>
        <p:txBody>
          <a:bodyPr wrap="none" rtlCol="0" anchor="t"/>
          <a:lstStyle/>
          <a:p>
            <a:pPr marL="0" indent="0" algn="ctr">
              <a:lnSpc>
                <a:spcPts val="5402"/>
              </a:lnSpc>
              <a:buNone/>
            </a:pPr>
            <a:r>
              <a:rPr lang="es-VE" sz="2800" b="1" dirty="0">
                <a:solidFill>
                  <a:srgbClr val="60A9FF"/>
                </a:solidFill>
                <a:latin typeface="Barlow" pitchFamily="34" charset="0"/>
                <a:ea typeface="Barlow" pitchFamily="34" charset="-122"/>
                <a:cs typeface="Barlow" pitchFamily="34" charset="-120"/>
              </a:rPr>
              <a:t>Bases Teóricas</a:t>
            </a:r>
            <a:endParaRPr lang="es-VE" sz="2800" dirty="0"/>
          </a:p>
        </p:txBody>
      </p:sp>
      <p:pic>
        <p:nvPicPr>
          <p:cNvPr id="6" name="Image 0" descr="preencoded.png"/>
          <p:cNvPicPr>
            <a:picLocks noChangeAspect="1"/>
          </p:cNvPicPr>
          <p:nvPr/>
        </p:nvPicPr>
        <p:blipFill rotWithShape="1">
          <a:blip r:embed="rId3"/>
          <a:srcRect l="46893" t="3365"/>
          <a:stretch/>
        </p:blipFill>
        <p:spPr>
          <a:xfrm>
            <a:off x="0" y="0"/>
            <a:ext cx="3015916" cy="8229600"/>
          </a:xfrm>
          <a:prstGeom prst="rect">
            <a:avLst/>
          </a:prstGeom>
        </p:spPr>
      </p:pic>
      <p:sp>
        <p:nvSpPr>
          <p:cNvPr id="10" name="CuadroTexto 9">
            <a:extLst>
              <a:ext uri="{FF2B5EF4-FFF2-40B4-BE49-F238E27FC236}">
                <a16:creationId xmlns:a16="http://schemas.microsoft.com/office/drawing/2014/main" xmlns="" id="{C5237552-5B6D-4695-9D25-47812E4E9867}"/>
              </a:ext>
            </a:extLst>
          </p:cNvPr>
          <p:cNvSpPr txBox="1"/>
          <p:nvPr/>
        </p:nvSpPr>
        <p:spPr>
          <a:xfrm>
            <a:off x="3493725" y="1097133"/>
            <a:ext cx="8297222" cy="6924973"/>
          </a:xfrm>
          <a:prstGeom prst="rect">
            <a:avLst/>
          </a:prstGeom>
          <a:noFill/>
        </p:spPr>
        <p:txBody>
          <a:bodyPr wrap="square" rtlCol="0">
            <a:spAutoFit/>
          </a:bodyPr>
          <a:lstStyle/>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Concepto de crisis familiar</a:t>
            </a:r>
            <a:r>
              <a:rPr lang="es-ES" sz="1600" b="1" dirty="0">
                <a:solidFill>
                  <a:schemeClr val="bg1">
                    <a:lumMod val="95000"/>
                  </a:schemeClr>
                </a:solidFill>
                <a:effectLst/>
                <a:latin typeface="Montserrat" panose="00000500000000000000" pitchFamily="2" charset="0"/>
                <a:ea typeface="Arial" panose="020B0604020202020204" pitchFamily="34" charset="0"/>
              </a:rPr>
              <a:t>:</a:t>
            </a:r>
          </a:p>
          <a:p>
            <a:pPr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Es la recesión de una situación económica dentro de un hogar que afecta las relaciones entre sus integrantes. </a:t>
            </a:r>
            <a:endParaRPr lang="es-VE" sz="1600" dirty="0">
              <a:solidFill>
                <a:schemeClr val="bg1">
                  <a:lumMod val="95000"/>
                </a:schemeClr>
              </a:solidFill>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Tipos de crisis económica familiar</a:t>
            </a:r>
            <a:r>
              <a:rPr lang="es-ES" sz="1600" b="1" dirty="0">
                <a:solidFill>
                  <a:schemeClr val="bg1">
                    <a:lumMod val="95000"/>
                  </a:schemeClr>
                </a:solidFill>
                <a:effectLst/>
                <a:latin typeface="Montserrat" panose="00000500000000000000" pitchFamily="2" charset="0"/>
                <a:ea typeface="Arial" panose="020B0604020202020204" pitchFamily="34" charset="0"/>
              </a:rPr>
              <a:t>:</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dirty="0">
                <a:solidFill>
                  <a:srgbClr val="00B0F0"/>
                </a:solidFill>
                <a:effectLst/>
                <a:latin typeface="Montserrat" panose="00000500000000000000" pitchFamily="2" charset="0"/>
                <a:ea typeface="Arial" panose="020B0604020202020204" pitchFamily="34" charset="0"/>
              </a:rPr>
              <a:t>a)</a:t>
            </a:r>
            <a:r>
              <a:rPr lang="es-ES" sz="1600" dirty="0">
                <a:solidFill>
                  <a:schemeClr val="bg1">
                    <a:lumMod val="95000"/>
                  </a:schemeClr>
                </a:solidFill>
                <a:effectLst/>
                <a:latin typeface="Montserrat" panose="00000500000000000000" pitchFamily="2" charset="0"/>
                <a:ea typeface="Arial" panose="020B0604020202020204" pitchFamily="34" charset="0"/>
              </a:rPr>
              <a:t> </a:t>
            </a:r>
            <a:r>
              <a:rPr lang="es-ES" sz="1600" b="1" dirty="0">
                <a:solidFill>
                  <a:schemeClr val="bg1">
                    <a:lumMod val="95000"/>
                  </a:schemeClr>
                </a:solidFill>
                <a:effectLst/>
                <a:latin typeface="Montserrat" panose="00000500000000000000" pitchFamily="2" charset="0"/>
                <a:ea typeface="Arial" panose="020B0604020202020204" pitchFamily="34" charset="0"/>
              </a:rPr>
              <a:t>Crisis laboral</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dirty="0">
                <a:solidFill>
                  <a:srgbClr val="00B0F0"/>
                </a:solidFill>
                <a:effectLst/>
                <a:latin typeface="Montserrat" panose="00000500000000000000" pitchFamily="2" charset="0"/>
                <a:ea typeface="Arial" panose="020B0604020202020204" pitchFamily="34" charset="0"/>
              </a:rPr>
              <a:t>b) </a:t>
            </a:r>
            <a:r>
              <a:rPr lang="es-ES" sz="1600" b="1" dirty="0">
                <a:solidFill>
                  <a:schemeClr val="bg1">
                    <a:lumMod val="95000"/>
                  </a:schemeClr>
                </a:solidFill>
                <a:effectLst/>
                <a:latin typeface="Montserrat" panose="00000500000000000000" pitchFamily="2" charset="0"/>
                <a:ea typeface="Arial" panose="020B0604020202020204" pitchFamily="34" charset="0"/>
              </a:rPr>
              <a:t>Crisis capital</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dirty="0">
                <a:solidFill>
                  <a:srgbClr val="00B0F0"/>
                </a:solidFill>
                <a:effectLst/>
                <a:latin typeface="Montserrat" panose="00000500000000000000" pitchFamily="2" charset="0"/>
                <a:ea typeface="Arial" panose="020B0604020202020204" pitchFamily="34" charset="0"/>
              </a:rPr>
              <a:t>c) </a:t>
            </a:r>
            <a:r>
              <a:rPr lang="es-ES" sz="1600" b="1" dirty="0">
                <a:solidFill>
                  <a:schemeClr val="bg1">
                    <a:lumMod val="95000"/>
                  </a:schemeClr>
                </a:solidFill>
                <a:effectLst/>
                <a:latin typeface="Montserrat" panose="00000500000000000000" pitchFamily="2" charset="0"/>
                <a:ea typeface="Arial" panose="020B0604020202020204" pitchFamily="34" charset="0"/>
              </a:rPr>
              <a:t>Crisis emocional</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Situación actual de la familia venezolana</a:t>
            </a:r>
            <a:r>
              <a:rPr lang="es-ES" sz="1600" b="1" dirty="0">
                <a:solidFill>
                  <a:schemeClr val="bg1">
                    <a:lumMod val="95000"/>
                  </a:schemeClr>
                </a:solidFill>
                <a:effectLst/>
                <a:latin typeface="Montserrat" panose="00000500000000000000" pitchFamily="2" charset="0"/>
                <a:ea typeface="Arial" panose="020B0604020202020204" pitchFamily="34" charset="0"/>
              </a:rPr>
              <a:t>:</a:t>
            </a:r>
          </a:p>
          <a:p>
            <a:pPr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En Venezuela existen distintos tipos de problemas de carácter social; el dilema es que Venezuela es un país muy rico; pero contrariamente tiene problemas económicos demasiado importantes.</a:t>
            </a: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Inflación</a:t>
            </a:r>
            <a:r>
              <a:rPr lang="es-ES" sz="1600" b="1" dirty="0">
                <a:solidFill>
                  <a:schemeClr val="bg1">
                    <a:lumMod val="95000"/>
                  </a:schemeClr>
                </a:solidFill>
                <a:effectLst/>
                <a:latin typeface="Montserrat" panose="00000500000000000000" pitchFamily="2" charset="0"/>
                <a:ea typeface="Arial" panose="020B0604020202020204" pitchFamily="34" charset="0"/>
              </a:rPr>
              <a:t>: </a:t>
            </a:r>
          </a:p>
          <a:p>
            <a:pPr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La inflación es el aumento generalizado de los precios de bienes y servicios con relación a un cambio durante un período de tiempo sin determinar. </a:t>
            </a:r>
          </a:p>
          <a:p>
            <a:pPr indent="449580" algn="just"/>
            <a:endParaRPr lang="es-ES" sz="1600" dirty="0">
              <a:solidFill>
                <a:schemeClr val="bg1">
                  <a:lumMod val="95000"/>
                </a:schemeClr>
              </a:solidFill>
              <a:effectLst/>
              <a:latin typeface="Montserrat" panose="00000500000000000000" pitchFamily="2" charset="0"/>
              <a:ea typeface="Arial" panose="020B0604020202020204" pitchFamily="34" charset="0"/>
            </a:endParaRPr>
          </a:p>
          <a:p>
            <a:r>
              <a:rPr lang="es-ES" sz="1600" b="1" u="sng" dirty="0">
                <a:solidFill>
                  <a:schemeClr val="bg1">
                    <a:lumMod val="95000"/>
                  </a:schemeClr>
                </a:solidFill>
                <a:effectLst/>
                <a:latin typeface="Montserrat" panose="00000500000000000000" pitchFamily="2" charset="0"/>
                <a:ea typeface="Arial" panose="020B0604020202020204" pitchFamily="34" charset="0"/>
              </a:rPr>
              <a:t>Venezuela es el país de América Latina con la más alta inflación</a:t>
            </a:r>
            <a:r>
              <a:rPr lang="es-ES" sz="1600" b="1" dirty="0">
                <a:solidFill>
                  <a:schemeClr val="bg1">
                    <a:lumMod val="95000"/>
                  </a:schemeClr>
                </a:solidFill>
                <a:effectLst/>
                <a:latin typeface="Montserrat" panose="00000500000000000000" pitchFamily="2" charset="0"/>
                <a:ea typeface="Arial" panose="020B0604020202020204" pitchFamily="34" charset="0"/>
              </a:rPr>
              <a:t>:</a:t>
            </a:r>
            <a:r>
              <a:rPr lang="es-ES" sz="1600" dirty="0">
                <a:solidFill>
                  <a:schemeClr val="bg1">
                    <a:lumMod val="95000"/>
                  </a:schemeClr>
                </a:solidFill>
                <a:effectLst/>
                <a:latin typeface="Montserrat" panose="00000500000000000000" pitchFamily="2" charset="0"/>
                <a:ea typeface="Arial" panose="020B0604020202020204" pitchFamily="34" charset="0"/>
              </a:rPr>
              <a:t> </a:t>
            </a:r>
          </a:p>
          <a:p>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Los datos de la inflación preocupan a cualquier gobierno, sobre todo cuando presenta cifras elevadas en comparación con el resto de la región y del mundo.</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endParaRPr lang="es-VE" sz="1200" dirty="0">
              <a:effectLst/>
              <a:latin typeface="Arial" panose="020B0604020202020204" pitchFamily="34" charset="0"/>
              <a:ea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91870" y="292758"/>
            <a:ext cx="4221718" cy="680876"/>
          </a:xfrm>
          <a:prstGeom prst="rect">
            <a:avLst/>
          </a:prstGeom>
          <a:noFill/>
          <a:ln/>
        </p:spPr>
        <p:txBody>
          <a:bodyPr wrap="none" rtlCol="0" anchor="t"/>
          <a:lstStyle/>
          <a:p>
            <a:pPr marL="0" indent="0" algn="ctr">
              <a:lnSpc>
                <a:spcPts val="5402"/>
              </a:lnSpc>
              <a:buNone/>
            </a:pPr>
            <a:r>
              <a:rPr lang="es-VE" sz="2800" b="1" dirty="0">
                <a:solidFill>
                  <a:srgbClr val="60A9FF"/>
                </a:solidFill>
                <a:latin typeface="Barlow" pitchFamily="34" charset="0"/>
                <a:ea typeface="Barlow" pitchFamily="34" charset="-122"/>
                <a:cs typeface="Barlow" pitchFamily="34" charset="-120"/>
              </a:rPr>
              <a:t>Bases Teóricas</a:t>
            </a:r>
            <a:endParaRPr lang="es-VE" sz="2800" dirty="0"/>
          </a:p>
        </p:txBody>
      </p:sp>
      <p:sp>
        <p:nvSpPr>
          <p:cNvPr id="11" name="CuadroTexto 10">
            <a:extLst>
              <a:ext uri="{FF2B5EF4-FFF2-40B4-BE49-F238E27FC236}">
                <a16:creationId xmlns:a16="http://schemas.microsoft.com/office/drawing/2014/main" xmlns="" id="{5FCD7690-D0FD-4197-8B57-0B5CCA41BFA9}"/>
              </a:ext>
            </a:extLst>
          </p:cNvPr>
          <p:cNvSpPr txBox="1"/>
          <p:nvPr/>
        </p:nvSpPr>
        <p:spPr>
          <a:xfrm>
            <a:off x="1604211" y="1034146"/>
            <a:ext cx="6497627" cy="6986528"/>
          </a:xfrm>
          <a:prstGeom prst="rect">
            <a:avLst/>
          </a:prstGeom>
          <a:noFill/>
        </p:spPr>
        <p:txBody>
          <a:bodyPr wrap="square" rtlCol="0">
            <a:spAutoFit/>
          </a:bodyPr>
          <a:lstStyle/>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Sustento económico familiar</a:t>
            </a:r>
            <a:r>
              <a:rPr lang="es-ES" sz="1600" b="1" dirty="0">
                <a:solidFill>
                  <a:schemeClr val="bg1">
                    <a:lumMod val="95000"/>
                  </a:schemeClr>
                </a:solidFill>
                <a:effectLst/>
                <a:latin typeface="Montserrat" panose="00000500000000000000" pitchFamily="2" charset="0"/>
                <a:ea typeface="Arial" panose="020B0604020202020204" pitchFamily="34" charset="0"/>
              </a:rPr>
              <a:t>:</a:t>
            </a:r>
          </a:p>
          <a:p>
            <a:pPr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Es una de las tantas condiciones que posee el campo de la economía en general que se basa en los gastos y los ingresos que se gestionan dentro del núcleo de la familia.</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r>
              <a:rPr lang="es-ES" sz="1600" b="1" u="sng" dirty="0">
                <a:solidFill>
                  <a:schemeClr val="bg1">
                    <a:lumMod val="95000"/>
                  </a:schemeClr>
                </a:solidFill>
                <a:effectLst/>
                <a:latin typeface="Montserrat" panose="00000500000000000000" pitchFamily="2" charset="0"/>
                <a:ea typeface="Arial" panose="020B0604020202020204" pitchFamily="34" charset="0"/>
              </a:rPr>
              <a:t>Características que posee el sustento económico familiar</a:t>
            </a:r>
            <a:r>
              <a:rPr lang="es-ES" sz="1600" b="1" dirty="0">
                <a:solidFill>
                  <a:schemeClr val="bg1">
                    <a:lumMod val="95000"/>
                  </a:schemeClr>
                </a:solidFill>
                <a:effectLst/>
                <a:latin typeface="Montserrat" panose="00000500000000000000" pitchFamily="2" charset="0"/>
                <a:ea typeface="Arial" panose="020B0604020202020204" pitchFamily="34" charset="0"/>
              </a:rPr>
              <a:t>:</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dirty="0">
                <a:solidFill>
                  <a:schemeClr val="bg1">
                    <a:lumMod val="95000"/>
                  </a:schemeClr>
                </a:solidFill>
                <a:effectLst/>
                <a:latin typeface="Montserrat" panose="00000500000000000000" pitchFamily="2" charset="0"/>
                <a:ea typeface="Arial" panose="020B0604020202020204" pitchFamily="34" charset="0"/>
              </a:rPr>
              <a:t>El registro de ingresos y gastos. </a:t>
            </a:r>
          </a:p>
          <a:p>
            <a:pPr marL="342900" lvl="0" indent="-342900" algn="just">
              <a:buClr>
                <a:srgbClr val="00B0F0"/>
              </a:buClr>
              <a:buFont typeface="Symbol" panose="05050102010706020507" pitchFamily="18" charset="2"/>
              <a:buChar char=""/>
            </a:pPr>
            <a:r>
              <a:rPr lang="es-ES" sz="1600" dirty="0">
                <a:solidFill>
                  <a:schemeClr val="bg1">
                    <a:lumMod val="95000"/>
                  </a:schemeClr>
                </a:solidFill>
                <a:effectLst/>
                <a:latin typeface="Montserrat" panose="00000500000000000000" pitchFamily="2" charset="0"/>
                <a:ea typeface="Arial" panose="020B0604020202020204" pitchFamily="34" charset="0"/>
              </a:rPr>
              <a:t>Es responsabilidad de todos los que viven en el hogar.</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dirty="0">
                <a:solidFill>
                  <a:schemeClr val="bg1">
                    <a:lumMod val="95000"/>
                  </a:schemeClr>
                </a:solidFill>
                <a:effectLst/>
                <a:latin typeface="Montserrat" panose="00000500000000000000" pitchFamily="2" charset="0"/>
                <a:ea typeface="Arial" panose="020B0604020202020204" pitchFamily="34" charset="0"/>
              </a:rPr>
              <a:t>Se basa en la organización y la disciplina.</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r>
              <a:rPr lang="es-ES" sz="1600" b="1" u="sng" dirty="0">
                <a:solidFill>
                  <a:schemeClr val="bg1">
                    <a:lumMod val="95000"/>
                  </a:schemeClr>
                </a:solidFill>
                <a:effectLst/>
                <a:latin typeface="Montserrat" panose="00000500000000000000" pitchFamily="2" charset="0"/>
                <a:ea typeface="Arial" panose="020B0604020202020204" pitchFamily="34" charset="0"/>
              </a:rPr>
              <a:t>Ventajas de conocer qué es el sustento económico familiar</a:t>
            </a:r>
            <a:r>
              <a:rPr lang="es-ES" sz="1600" b="1" dirty="0">
                <a:solidFill>
                  <a:schemeClr val="bg1">
                    <a:lumMod val="95000"/>
                  </a:schemeClr>
                </a:solidFill>
                <a:effectLst/>
                <a:latin typeface="Montserrat" panose="00000500000000000000" pitchFamily="2" charset="0"/>
                <a:ea typeface="Arial" panose="020B0604020202020204" pitchFamily="34" charset="0"/>
              </a:rPr>
              <a:t>:</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dirty="0">
                <a:solidFill>
                  <a:schemeClr val="bg1">
                    <a:lumMod val="95000"/>
                  </a:schemeClr>
                </a:solidFill>
                <a:effectLst/>
                <a:latin typeface="Montserrat" panose="00000500000000000000" pitchFamily="2" charset="0"/>
                <a:ea typeface="Arial" panose="020B0604020202020204" pitchFamily="34" charset="0"/>
              </a:rPr>
              <a:t>Una organización que represente ventajas. </a:t>
            </a:r>
          </a:p>
          <a:p>
            <a:pPr marL="342900" lvl="0" indent="-342900" algn="just">
              <a:buClr>
                <a:srgbClr val="00B0F0"/>
              </a:buClr>
              <a:buFont typeface="Symbol" panose="05050102010706020507" pitchFamily="18" charset="2"/>
              <a:buChar char=""/>
            </a:pPr>
            <a:r>
              <a:rPr lang="es-ES" sz="1600" dirty="0">
                <a:solidFill>
                  <a:schemeClr val="bg1">
                    <a:lumMod val="95000"/>
                  </a:schemeClr>
                </a:solidFill>
                <a:effectLst/>
                <a:latin typeface="Montserrat" panose="00000500000000000000" pitchFamily="2" charset="0"/>
                <a:ea typeface="Arial" panose="020B0604020202020204" pitchFamily="34" charset="0"/>
              </a:rPr>
              <a:t>Se evitan problemas innecesarios.</a:t>
            </a:r>
          </a:p>
          <a:p>
            <a:pPr marL="342900" lvl="0" indent="-342900" algn="just">
              <a:buClr>
                <a:srgbClr val="00B0F0"/>
              </a:buClr>
              <a:buFont typeface="Symbol" panose="05050102010706020507" pitchFamily="18" charset="2"/>
              <a:buChar char=""/>
            </a:pPr>
            <a:r>
              <a:rPr lang="es-ES" sz="1600" dirty="0">
                <a:solidFill>
                  <a:schemeClr val="bg1">
                    <a:lumMod val="95000"/>
                  </a:schemeClr>
                </a:solidFill>
                <a:effectLst/>
                <a:latin typeface="Montserrat" panose="00000500000000000000" pitchFamily="2" charset="0"/>
                <a:ea typeface="Arial" panose="020B0604020202020204" pitchFamily="34" charset="0"/>
              </a:rPr>
              <a:t>Administración y autodisciplina.</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dirty="0">
                <a:solidFill>
                  <a:schemeClr val="bg1">
                    <a:lumMod val="95000"/>
                  </a:schemeClr>
                </a:solidFill>
                <a:effectLst/>
                <a:latin typeface="Montserrat" panose="00000500000000000000" pitchFamily="2" charset="0"/>
                <a:ea typeface="Arial" panose="020B0604020202020204" pitchFamily="34" charset="0"/>
              </a:rPr>
              <a:t>Produce sentimientos de estabilidad.</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buClr>
                <a:srgbClr val="00B0F0"/>
              </a:buClr>
              <a:buFont typeface="Symbol" panose="05050102010706020507" pitchFamily="18" charset="2"/>
              <a:buChar char=""/>
            </a:pPr>
            <a:r>
              <a:rPr lang="es-ES" sz="1600" dirty="0">
                <a:solidFill>
                  <a:schemeClr val="bg1">
                    <a:lumMod val="95000"/>
                  </a:schemeClr>
                </a:solidFill>
                <a:effectLst/>
                <a:latin typeface="Montserrat" panose="00000500000000000000" pitchFamily="2" charset="0"/>
                <a:ea typeface="Arial" panose="020B0604020202020204" pitchFamily="34" charset="0"/>
              </a:rPr>
              <a:t>Se reduce el estrés.</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Estrategia económica familiar</a:t>
            </a:r>
            <a:r>
              <a:rPr lang="es-ES" sz="1600" b="1" dirty="0">
                <a:solidFill>
                  <a:schemeClr val="bg1">
                    <a:lumMod val="95000"/>
                  </a:schemeClr>
                </a:solidFill>
                <a:effectLst/>
                <a:latin typeface="Montserrat" panose="00000500000000000000" pitchFamily="2" charset="0"/>
                <a:ea typeface="Arial" panose="020B0604020202020204" pitchFamily="34" charset="0"/>
              </a:rPr>
              <a:t>:</a:t>
            </a:r>
          </a:p>
          <a:p>
            <a:pPr algn="just"/>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Se entiende por estrategia económica familiar a un conjunto de acciones planificadas para que pueda alcanzarse el bienestar común de sus miembros.</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pic>
        <p:nvPicPr>
          <p:cNvPr id="7" name="Imagen 6">
            <a:extLst>
              <a:ext uri="{FF2B5EF4-FFF2-40B4-BE49-F238E27FC236}">
                <a16:creationId xmlns:a16="http://schemas.microsoft.com/office/drawing/2014/main" xmlns="" id="{EDF5AB3D-4326-4963-B50C-EC4D5CF245D4}"/>
              </a:ext>
            </a:extLst>
          </p:cNvPr>
          <p:cNvPicPr>
            <a:picLocks noChangeAspect="1"/>
          </p:cNvPicPr>
          <p:nvPr/>
        </p:nvPicPr>
        <p:blipFill>
          <a:blip r:embed="rId3"/>
          <a:stretch>
            <a:fillRect/>
          </a:stretch>
        </p:blipFill>
        <p:spPr>
          <a:xfrm>
            <a:off x="8373757" y="0"/>
            <a:ext cx="6164773" cy="8229600"/>
          </a:xfrm>
          <a:prstGeom prst="rect">
            <a:avLst/>
          </a:prstGeom>
        </p:spPr>
      </p:pic>
    </p:spTree>
    <p:extLst>
      <p:ext uri="{BB962C8B-B14F-4D97-AF65-F5344CB8AC3E}">
        <p14:creationId xmlns:p14="http://schemas.microsoft.com/office/powerpoint/2010/main" val="2036938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152369" y="262090"/>
            <a:ext cx="3764430" cy="680876"/>
          </a:xfrm>
          <a:prstGeom prst="rect">
            <a:avLst/>
          </a:prstGeom>
          <a:noFill/>
          <a:ln/>
        </p:spPr>
        <p:txBody>
          <a:bodyPr wrap="none" rtlCol="0" anchor="t"/>
          <a:lstStyle/>
          <a:p>
            <a:pPr marL="0" indent="0" algn="ctr">
              <a:lnSpc>
                <a:spcPts val="5402"/>
              </a:lnSpc>
              <a:buNone/>
            </a:pPr>
            <a:r>
              <a:rPr lang="es-VE" sz="2800" b="1" dirty="0">
                <a:solidFill>
                  <a:srgbClr val="60A9FF"/>
                </a:solidFill>
                <a:latin typeface="Barlow" pitchFamily="34" charset="0"/>
                <a:ea typeface="Barlow" pitchFamily="34" charset="-122"/>
                <a:cs typeface="Barlow" pitchFamily="34" charset="-120"/>
              </a:rPr>
              <a:t>Bases Legales</a:t>
            </a:r>
          </a:p>
        </p:txBody>
      </p:sp>
      <p:sp>
        <p:nvSpPr>
          <p:cNvPr id="7" name="CuadroTexto 6">
            <a:extLst>
              <a:ext uri="{FF2B5EF4-FFF2-40B4-BE49-F238E27FC236}">
                <a16:creationId xmlns:a16="http://schemas.microsoft.com/office/drawing/2014/main" xmlns="" id="{6080486F-756E-4B30-AEDC-8449E83217B8}"/>
              </a:ext>
            </a:extLst>
          </p:cNvPr>
          <p:cNvSpPr txBox="1"/>
          <p:nvPr/>
        </p:nvSpPr>
        <p:spPr>
          <a:xfrm>
            <a:off x="796702" y="1205055"/>
            <a:ext cx="7481025" cy="1077218"/>
          </a:xfrm>
          <a:prstGeom prst="rect">
            <a:avLst/>
          </a:prstGeom>
          <a:noFill/>
        </p:spPr>
        <p:txBody>
          <a:bodyPr wrap="square" rtlCol="0">
            <a:spAutoFit/>
          </a:bodyPr>
          <a:lstStyle/>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Todo sistema está sustentado en un ordenamiento jurídico que a la par de expresar los fundamentos filosóficos que lo orientan, posibilita llevar a cabo los programas, proyectos, objetivos y estrategias propuestas para alcanzar los fines deseados.</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sp>
        <p:nvSpPr>
          <p:cNvPr id="8" name="CuadroTexto 7">
            <a:extLst>
              <a:ext uri="{FF2B5EF4-FFF2-40B4-BE49-F238E27FC236}">
                <a16:creationId xmlns:a16="http://schemas.microsoft.com/office/drawing/2014/main" xmlns="" id="{D295A172-0B80-4220-8628-A217AF65946B}"/>
              </a:ext>
            </a:extLst>
          </p:cNvPr>
          <p:cNvSpPr txBox="1"/>
          <p:nvPr/>
        </p:nvSpPr>
        <p:spPr>
          <a:xfrm>
            <a:off x="796702" y="2655572"/>
            <a:ext cx="3914503" cy="4524315"/>
          </a:xfrm>
          <a:prstGeom prst="rect">
            <a:avLst/>
          </a:prstGeom>
          <a:noFill/>
        </p:spPr>
        <p:txBody>
          <a:bodyPr wrap="square" rtlCol="0">
            <a:spAutoFit/>
          </a:bodyPr>
          <a:lstStyle/>
          <a:p>
            <a:pPr indent="449580" algn="just"/>
            <a:r>
              <a:rPr lang="es-ES" sz="1600" dirty="0">
                <a:effectLst/>
                <a:latin typeface="Montserrat" panose="00000500000000000000" pitchFamily="2" charset="0"/>
                <a:ea typeface="Arial" panose="020B0604020202020204" pitchFamily="34" charset="0"/>
              </a:rPr>
              <a:t> </a:t>
            </a:r>
            <a:endParaRPr lang="es-VE" sz="1600" dirty="0">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Constitución de la República Bolivariana de Venezuela</a:t>
            </a:r>
            <a:r>
              <a:rPr lang="es-ES" sz="1600" b="1" dirty="0">
                <a:solidFill>
                  <a:schemeClr val="bg1">
                    <a:lumMod val="95000"/>
                  </a:schemeClr>
                </a:solidFill>
                <a:effectLst/>
                <a:latin typeface="Montserrat" panose="00000500000000000000" pitchFamily="2" charset="0"/>
                <a:ea typeface="Arial" panose="020B0604020202020204" pitchFamily="34" charset="0"/>
              </a:rPr>
              <a:t> (1999):</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1. Inciso 2 - Inciso 5</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75</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79</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86</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87 </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88 </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Ley de los Consejos Comunales</a:t>
            </a:r>
            <a:r>
              <a:rPr lang="es-ES" sz="1600" b="1" dirty="0">
                <a:solidFill>
                  <a:schemeClr val="bg1">
                    <a:lumMod val="95000"/>
                  </a:schemeClr>
                </a:solidFill>
                <a:effectLst/>
                <a:latin typeface="Montserrat" panose="00000500000000000000" pitchFamily="2" charset="0"/>
                <a:ea typeface="Arial" panose="020B0604020202020204" pitchFamily="34" charset="0"/>
              </a:rPr>
              <a:t>:</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8</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9</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11</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12</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Ley Orgánica de Contraloría Social</a:t>
            </a:r>
            <a:r>
              <a:rPr lang="es-ES" sz="1600" b="1" dirty="0">
                <a:solidFill>
                  <a:schemeClr val="bg1">
                    <a:lumMod val="95000"/>
                  </a:schemeClr>
                </a:solidFill>
                <a:effectLst/>
                <a:latin typeface="Montserrat" panose="00000500000000000000" pitchFamily="2" charset="0"/>
                <a:ea typeface="Arial" panose="020B0604020202020204" pitchFamily="34" charset="0"/>
              </a:rPr>
              <a:t>:</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5</a:t>
            </a:r>
            <a:endParaRPr lang="es-VE" sz="1600" dirty="0">
              <a:solidFill>
                <a:srgbClr val="00B0F0"/>
              </a:solidFill>
              <a:effectLst/>
              <a:latin typeface="Montserrat" panose="00000500000000000000" pitchFamily="2" charset="0"/>
              <a:ea typeface="Arial" panose="020B0604020202020204" pitchFamily="34" charset="0"/>
            </a:endParaRPr>
          </a:p>
        </p:txBody>
      </p:sp>
      <p:sp>
        <p:nvSpPr>
          <p:cNvPr id="10" name="CuadroTexto 9">
            <a:extLst>
              <a:ext uri="{FF2B5EF4-FFF2-40B4-BE49-F238E27FC236}">
                <a16:creationId xmlns:a16="http://schemas.microsoft.com/office/drawing/2014/main" xmlns="" id="{93AF56A9-3C71-4DAF-975B-90527B3FEBD4}"/>
              </a:ext>
            </a:extLst>
          </p:cNvPr>
          <p:cNvSpPr txBox="1"/>
          <p:nvPr/>
        </p:nvSpPr>
        <p:spPr>
          <a:xfrm>
            <a:off x="4935159" y="2673971"/>
            <a:ext cx="3342568" cy="4520918"/>
          </a:xfrm>
          <a:prstGeom prst="rect">
            <a:avLst/>
          </a:prstGeom>
          <a:noFill/>
        </p:spPr>
        <p:txBody>
          <a:bodyPr wrap="square" rtlCol="0">
            <a:spAutoFit/>
          </a:bodyPr>
          <a:lstStyle/>
          <a:p>
            <a:pPr indent="449580"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Ley Orgánica de Protección del Niño, Niña y Adolescente</a:t>
            </a:r>
            <a:r>
              <a:rPr lang="es-ES" sz="1600" b="1" dirty="0">
                <a:solidFill>
                  <a:schemeClr val="bg1">
                    <a:lumMod val="95000"/>
                  </a:schemeClr>
                </a:solidFill>
                <a:effectLst/>
                <a:latin typeface="Montserrat" panose="00000500000000000000" pitchFamily="2" charset="0"/>
                <a:ea typeface="Arial" panose="020B0604020202020204" pitchFamily="34" charset="0"/>
              </a:rPr>
              <a:t>:</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52</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58</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94 </a:t>
            </a:r>
            <a:endParaRPr lang="es-VE" sz="1600" dirty="0">
              <a:solidFill>
                <a:srgbClr val="00B0F0"/>
              </a:solidFill>
              <a:effectLst/>
              <a:latin typeface="Montserrat" panose="00000500000000000000" pitchFamily="2" charset="0"/>
              <a:ea typeface="Arial" panose="020B0604020202020204" pitchFamily="34" charset="0"/>
            </a:endParaRPr>
          </a:p>
          <a:p>
            <a:pPr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Ley para Protección de las Familias, la Maternidad y la Paternidad</a:t>
            </a:r>
            <a:r>
              <a:rPr lang="es-ES" sz="1600" b="1" dirty="0">
                <a:solidFill>
                  <a:schemeClr val="bg1">
                    <a:lumMod val="95000"/>
                  </a:schemeClr>
                </a:solidFill>
                <a:effectLst/>
                <a:latin typeface="Montserrat" panose="00000500000000000000" pitchFamily="2" charset="0"/>
                <a:ea typeface="Arial" panose="020B0604020202020204" pitchFamily="34" charset="0"/>
              </a:rPr>
              <a:t>:</a:t>
            </a:r>
          </a:p>
          <a:p>
            <a:pPr algn="just"/>
            <a:r>
              <a:rPr lang="es-ES" sz="1600" b="1" dirty="0">
                <a:solidFill>
                  <a:schemeClr val="bg1">
                    <a:lumMod val="95000"/>
                  </a:schemeClr>
                </a:solidFill>
                <a:latin typeface="Montserrat" panose="00000500000000000000" pitchFamily="2" charset="0"/>
                <a:ea typeface="Arial" panose="020B0604020202020204" pitchFamily="34" charset="0"/>
              </a:rPr>
              <a:t>        </a:t>
            </a:r>
            <a:r>
              <a:rPr lang="es-ES" sz="1600" b="1" dirty="0">
                <a:solidFill>
                  <a:srgbClr val="00B0F0"/>
                </a:solidFill>
                <a:effectLst/>
                <a:latin typeface="Montserrat" panose="00000500000000000000" pitchFamily="2" charset="0"/>
                <a:ea typeface="Arial" panose="020B0604020202020204" pitchFamily="34" charset="0"/>
              </a:rPr>
              <a:t>Artículo 3</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12 </a:t>
            </a:r>
            <a:endParaRPr lang="es-VE" sz="1600" dirty="0">
              <a:solidFill>
                <a:srgbClr val="00B0F0"/>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Artículo 97</a:t>
            </a:r>
            <a:endParaRPr lang="es-VE" sz="1600" dirty="0">
              <a:solidFill>
                <a:srgbClr val="00B0F0"/>
              </a:solidFill>
              <a:effectLst/>
              <a:latin typeface="Montserrat" panose="00000500000000000000" pitchFamily="2" charset="0"/>
              <a:ea typeface="Arial" panose="020B0604020202020204" pitchFamily="34" charset="0"/>
            </a:endParaRPr>
          </a:p>
          <a:p>
            <a:pPr algn="just"/>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r>
              <a:rPr lang="es-ES" sz="1600" b="1" u="sng" dirty="0">
                <a:solidFill>
                  <a:schemeClr val="bg1">
                    <a:lumMod val="95000"/>
                  </a:schemeClr>
                </a:solidFill>
                <a:effectLst/>
                <a:latin typeface="Montserrat" panose="00000500000000000000" pitchFamily="2" charset="0"/>
                <a:ea typeface="Arial" panose="020B0604020202020204" pitchFamily="34" charset="0"/>
              </a:rPr>
              <a:t>Ley del Trabajo, Trabajadoras y Trabajadores</a:t>
            </a:r>
            <a:r>
              <a:rPr lang="es-ES" sz="1600" b="1" dirty="0">
                <a:solidFill>
                  <a:schemeClr val="bg1">
                    <a:lumMod val="95000"/>
                  </a:schemeClr>
                </a:solidFill>
                <a:effectLst/>
                <a:latin typeface="Montserrat" panose="00000500000000000000" pitchFamily="2" charset="0"/>
                <a:ea typeface="Arial" panose="020B0604020202020204" pitchFamily="34" charset="0"/>
              </a:rPr>
              <a:t>:</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indent="449580" algn="just"/>
            <a:r>
              <a:rPr lang="es-ES" sz="1600" b="1" dirty="0">
                <a:solidFill>
                  <a:srgbClr val="00B0F0"/>
                </a:solidFill>
                <a:effectLst/>
                <a:latin typeface="Montserrat" panose="00000500000000000000" pitchFamily="2" charset="0"/>
                <a:ea typeface="Arial" panose="020B0604020202020204" pitchFamily="34" charset="0"/>
              </a:rPr>
              <a:t>En su Título VI</a:t>
            </a:r>
            <a:endParaRPr lang="es-VE" sz="1600" dirty="0">
              <a:solidFill>
                <a:srgbClr val="00B0F0"/>
              </a:solidFill>
              <a:effectLst/>
              <a:latin typeface="Montserrat" panose="00000500000000000000" pitchFamily="2" charset="0"/>
              <a:ea typeface="Arial" panose="020B0604020202020204" pitchFamily="34" charset="0"/>
            </a:endParaRPr>
          </a:p>
          <a:p>
            <a:pPr algn="just">
              <a:lnSpc>
                <a:spcPct val="150000"/>
              </a:lnSpc>
            </a:pPr>
            <a:r>
              <a:rPr lang="es-ES" sz="1200" dirty="0">
                <a:effectLst/>
                <a:latin typeface="Arial" panose="020B0604020202020204" pitchFamily="34" charset="0"/>
                <a:ea typeface="Arial" panose="020B0604020202020204" pitchFamily="34" charset="0"/>
              </a:rPr>
              <a:t> </a:t>
            </a:r>
            <a:endParaRPr lang="es-VE" sz="1200" dirty="0">
              <a:effectLst/>
              <a:latin typeface="Arial" panose="020B0604020202020204" pitchFamily="34" charset="0"/>
              <a:ea typeface="Arial" panose="020B0604020202020204" pitchFamily="34" charset="0"/>
            </a:endParaRPr>
          </a:p>
        </p:txBody>
      </p:sp>
      <p:sp>
        <p:nvSpPr>
          <p:cNvPr id="11" name="Rectángulo: esquinas redondeadas 10">
            <a:extLst>
              <a:ext uri="{FF2B5EF4-FFF2-40B4-BE49-F238E27FC236}">
                <a16:creationId xmlns:a16="http://schemas.microsoft.com/office/drawing/2014/main" xmlns="" id="{57DF29D0-E9FA-4F58-9C37-167907A4930A}"/>
              </a:ext>
            </a:extLst>
          </p:cNvPr>
          <p:cNvSpPr/>
          <p:nvPr/>
        </p:nvSpPr>
        <p:spPr>
          <a:xfrm>
            <a:off x="796702" y="2673972"/>
            <a:ext cx="7481025" cy="4520918"/>
          </a:xfrm>
          <a:prstGeom prst="roundRect">
            <a:avLst>
              <a:gd name="adj" fmla="val 3826"/>
            </a:avLst>
          </a:prstGeom>
          <a:noFill/>
          <a:ln w="76200">
            <a:solidFill>
              <a:srgbClr val="282C32"/>
            </a:solidFill>
          </a:ln>
          <a:effectLst>
            <a:outerShdw blurRad="635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sp>
        <p:nvSpPr>
          <p:cNvPr id="12" name="Text 2">
            <a:extLst>
              <a:ext uri="{FF2B5EF4-FFF2-40B4-BE49-F238E27FC236}">
                <a16:creationId xmlns:a16="http://schemas.microsoft.com/office/drawing/2014/main" xmlns="" id="{EF5DBA8F-F38E-4580-8D8D-35B4B977786C}"/>
              </a:ext>
            </a:extLst>
          </p:cNvPr>
          <p:cNvSpPr/>
          <p:nvPr/>
        </p:nvSpPr>
        <p:spPr>
          <a:xfrm>
            <a:off x="9571848" y="1403226"/>
            <a:ext cx="3764430" cy="680876"/>
          </a:xfrm>
          <a:prstGeom prst="rect">
            <a:avLst/>
          </a:prstGeom>
          <a:noFill/>
          <a:ln/>
        </p:spPr>
        <p:txBody>
          <a:bodyPr wrap="none" rtlCol="0" anchor="t"/>
          <a:lstStyle/>
          <a:p>
            <a:pPr marL="0" indent="0" algn="ctr">
              <a:lnSpc>
                <a:spcPts val="5402"/>
              </a:lnSpc>
              <a:buNone/>
            </a:pPr>
            <a:r>
              <a:rPr lang="es-VE" sz="2800" b="1" dirty="0">
                <a:solidFill>
                  <a:srgbClr val="60A9FF"/>
                </a:solidFill>
                <a:latin typeface="Barlow" pitchFamily="34" charset="0"/>
                <a:ea typeface="Barlow" pitchFamily="34" charset="-122"/>
                <a:cs typeface="Barlow" pitchFamily="34" charset="-120"/>
              </a:rPr>
              <a:t>Términos Básicos</a:t>
            </a:r>
          </a:p>
        </p:txBody>
      </p:sp>
      <p:sp>
        <p:nvSpPr>
          <p:cNvPr id="13" name="CuadroTexto 12">
            <a:extLst>
              <a:ext uri="{FF2B5EF4-FFF2-40B4-BE49-F238E27FC236}">
                <a16:creationId xmlns:a16="http://schemas.microsoft.com/office/drawing/2014/main" xmlns="" id="{74AF6CB0-DF1C-48AB-B716-D03CCC6D8C7A}"/>
              </a:ext>
            </a:extLst>
          </p:cNvPr>
          <p:cNvSpPr txBox="1"/>
          <p:nvPr/>
        </p:nvSpPr>
        <p:spPr>
          <a:xfrm>
            <a:off x="9096721" y="2084102"/>
            <a:ext cx="4736977" cy="1343316"/>
          </a:xfrm>
          <a:prstGeom prst="rect">
            <a:avLst/>
          </a:prstGeom>
          <a:noFill/>
        </p:spPr>
        <p:txBody>
          <a:bodyPr wrap="square" rtlCol="0">
            <a:spAutoFit/>
          </a:bodyPr>
          <a:lstStyle/>
          <a:p>
            <a:pPr indent="449580" algn="just"/>
            <a:r>
              <a:rPr lang="es-ES" sz="1200" dirty="0">
                <a:effectLst/>
                <a:latin typeface="Arial" panose="020B0604020202020204" pitchFamily="34" charset="0"/>
                <a:ea typeface="Arial" panose="020B0604020202020204" pitchFamily="34" charset="0"/>
              </a:rPr>
              <a:t> </a:t>
            </a:r>
            <a:endParaRPr lang="es-VE" sz="1200" dirty="0">
              <a:effectLst/>
              <a:latin typeface="Arial" panose="020B0604020202020204" pitchFamily="34" charset="0"/>
              <a:ea typeface="Arial" panose="020B0604020202020204" pitchFamily="34" charset="0"/>
            </a:endParaRPr>
          </a:p>
          <a:p>
            <a:pPr indent="449580" algn="just">
              <a:lnSpc>
                <a:spcPct val="150000"/>
              </a:lnSpc>
            </a:pPr>
            <a:r>
              <a:rPr lang="es-VE" sz="1600" dirty="0">
                <a:solidFill>
                  <a:schemeClr val="bg1">
                    <a:lumMod val="95000"/>
                  </a:schemeClr>
                </a:solidFill>
                <a:effectLst/>
                <a:latin typeface="Montserrat" panose="00000500000000000000" pitchFamily="2" charset="0"/>
                <a:ea typeface="Arial Unicode MS"/>
              </a:rPr>
              <a:t>Se presentarán palabras o constructos que definen y dan cuerpo a la investigación:</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algn="just">
              <a:lnSpc>
                <a:spcPct val="150000"/>
              </a:lnSpc>
            </a:pPr>
            <a:r>
              <a:rPr lang="es-VE" sz="1600" dirty="0">
                <a:solidFill>
                  <a:schemeClr val="bg1">
                    <a:lumMod val="95000"/>
                  </a:schemeClr>
                </a:solidFill>
                <a:effectLst/>
                <a:latin typeface="Montserrat" panose="00000500000000000000" pitchFamily="2" charset="0"/>
                <a:ea typeface="Arial Unicode MS"/>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sp>
        <p:nvSpPr>
          <p:cNvPr id="14" name="CuadroTexto 13">
            <a:extLst>
              <a:ext uri="{FF2B5EF4-FFF2-40B4-BE49-F238E27FC236}">
                <a16:creationId xmlns:a16="http://schemas.microsoft.com/office/drawing/2014/main" xmlns="" id="{F1F22DA8-7513-477B-9794-137DE04CEA47}"/>
              </a:ext>
            </a:extLst>
          </p:cNvPr>
          <p:cNvSpPr txBox="1"/>
          <p:nvPr/>
        </p:nvSpPr>
        <p:spPr>
          <a:xfrm>
            <a:off x="8577800" y="3475586"/>
            <a:ext cx="2600968" cy="2632003"/>
          </a:xfrm>
          <a:prstGeom prst="rect">
            <a:avLst/>
          </a:prstGeom>
          <a:noFill/>
        </p:spPr>
        <p:txBody>
          <a:bodyPr wrap="square" rtlCol="0">
            <a:spAutoFit/>
          </a:bodyPr>
          <a:lstStyle/>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Familia</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Economía Mundial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Crisis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Recesión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Comunidad</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Pobreza</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Desempleo</a:t>
            </a:r>
            <a:r>
              <a:rPr lang="es-ES" sz="1600" dirty="0">
                <a:solidFill>
                  <a:schemeClr val="bg1">
                    <a:lumMod val="95000"/>
                  </a:schemeClr>
                </a:solidFill>
                <a:effectLst/>
                <a:latin typeface="Montserrat" panose="00000500000000000000" pitchFamily="2" charset="0"/>
                <a:ea typeface="Arial" panose="020B0604020202020204" pitchFamily="34" charset="0"/>
              </a:rPr>
              <a:t> </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sp>
        <p:nvSpPr>
          <p:cNvPr id="15" name="CuadroTexto 14">
            <a:extLst>
              <a:ext uri="{FF2B5EF4-FFF2-40B4-BE49-F238E27FC236}">
                <a16:creationId xmlns:a16="http://schemas.microsoft.com/office/drawing/2014/main" xmlns="" id="{D371E269-40D3-419C-B2A3-075354582743}"/>
              </a:ext>
            </a:extLst>
          </p:cNvPr>
          <p:cNvSpPr txBox="1"/>
          <p:nvPr/>
        </p:nvSpPr>
        <p:spPr>
          <a:xfrm>
            <a:off x="11178768" y="3471611"/>
            <a:ext cx="3151558" cy="2635978"/>
          </a:xfrm>
          <a:prstGeom prst="rect">
            <a:avLst/>
          </a:prstGeom>
          <a:noFill/>
        </p:spPr>
        <p:txBody>
          <a:bodyPr wrap="square" rtlCol="0">
            <a:spAutoFit/>
          </a:bodyPr>
          <a:lstStyle/>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Migración</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Inflación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Umbral de Pobreza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Deflacionaria</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Acometer</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Espacios de Producción </a:t>
            </a:r>
            <a:endParaRPr lang="es-VE" sz="1600" dirty="0">
              <a:solidFill>
                <a:schemeClr val="bg1">
                  <a:lumMod val="95000"/>
                </a:schemeClr>
              </a:solidFill>
              <a:effectLst/>
              <a:latin typeface="Montserrat" panose="00000500000000000000" pitchFamily="2" charset="0"/>
              <a:ea typeface="Arial" panose="020B0604020202020204" pitchFamily="34" charset="0"/>
            </a:endParaRPr>
          </a:p>
          <a:p>
            <a:pPr marL="342900" lvl="0" indent="-342900" algn="just">
              <a:lnSpc>
                <a:spcPct val="150000"/>
              </a:lnSpc>
              <a:buClr>
                <a:srgbClr val="00B0F0"/>
              </a:buClr>
              <a:buFont typeface="Symbol" panose="05050102010706020507" pitchFamily="18" charset="2"/>
              <a:buChar char=""/>
            </a:pPr>
            <a:r>
              <a:rPr lang="es-ES" sz="1600" b="1" dirty="0">
                <a:solidFill>
                  <a:schemeClr val="bg1">
                    <a:lumMod val="95000"/>
                  </a:schemeClr>
                </a:solidFill>
                <a:effectLst/>
                <a:latin typeface="Montserrat" panose="00000500000000000000" pitchFamily="2" charset="0"/>
                <a:ea typeface="Arial Unicode MS"/>
              </a:rPr>
              <a:t>Insumos</a:t>
            </a:r>
            <a:endParaRPr lang="es-VE" sz="1600" dirty="0">
              <a:solidFill>
                <a:schemeClr val="bg1">
                  <a:lumMod val="95000"/>
                </a:schemeClr>
              </a:solidFill>
              <a:effectLst/>
              <a:latin typeface="Montserrat" panose="00000500000000000000" pitchFamily="2" charset="0"/>
              <a:ea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169088"/>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711317" y="695264"/>
            <a:ext cx="7721366" cy="680876"/>
          </a:xfrm>
          <a:prstGeom prst="rect">
            <a:avLst/>
          </a:prstGeom>
          <a:noFill/>
          <a:ln/>
        </p:spPr>
        <p:txBody>
          <a:bodyPr wrap="none" rtlCol="0" anchor="t"/>
          <a:lstStyle/>
          <a:p>
            <a:pPr marL="0" indent="0">
              <a:lnSpc>
                <a:spcPts val="5402"/>
              </a:lnSpc>
              <a:buNone/>
            </a:pPr>
            <a:r>
              <a:rPr lang="es-VE" sz="4155" b="1" dirty="0">
                <a:solidFill>
                  <a:srgbClr val="60A9FF"/>
                </a:solidFill>
                <a:latin typeface="Barlow" pitchFamily="34" charset="0"/>
                <a:ea typeface="Barlow" pitchFamily="34" charset="-122"/>
                <a:cs typeface="Barlow" pitchFamily="34" charset="-120"/>
              </a:rPr>
              <a:t>Capítulo III: Marco Metodológico </a:t>
            </a:r>
            <a:endParaRPr lang="es-VE" sz="4155" dirty="0"/>
          </a:p>
        </p:txBody>
      </p:sp>
      <p:sp>
        <p:nvSpPr>
          <p:cNvPr id="5" name="Text 3"/>
          <p:cNvSpPr/>
          <p:nvPr/>
        </p:nvSpPr>
        <p:spPr>
          <a:xfrm>
            <a:off x="711317" y="2624430"/>
            <a:ext cx="7560945" cy="4322844"/>
          </a:xfrm>
          <a:prstGeom prst="rect">
            <a:avLst/>
          </a:prstGeom>
          <a:noFill/>
          <a:ln/>
        </p:spPr>
        <p:txBody>
          <a:bodyPr wrap="square" rtlCol="0" anchor="t"/>
          <a:lstStyle/>
          <a:p>
            <a:pPr marL="0" indent="0" algn="just">
              <a:buNone/>
            </a:pPr>
            <a:r>
              <a:rPr lang="es-ES" sz="1662" dirty="0">
                <a:solidFill>
                  <a:srgbClr val="EEEFF5"/>
                </a:solidFill>
                <a:latin typeface="Montserrat" pitchFamily="34" charset="0"/>
                <a:ea typeface="Montserrat" pitchFamily="34" charset="-122"/>
                <a:cs typeface="Montserrat" pitchFamily="34" charset="-120"/>
              </a:rPr>
              <a:t>Es la estrategia que adopta el investigador para responder al problema planteado. Utilizado para estructurar la investigación y mostrar cómo todas las partes principales del proyecto de investigación funcionan en conjunto con el objetivo de responder a las preguntas centrales del trabajo investigativo.</a:t>
            </a:r>
          </a:p>
          <a:p>
            <a:pPr marL="0" indent="0" algn="just">
              <a:buNone/>
            </a:pPr>
            <a:r>
              <a:rPr lang="es-ES" sz="1662" dirty="0">
                <a:solidFill>
                  <a:srgbClr val="EEEFF5"/>
                </a:solidFill>
                <a:latin typeface="Montserrat" pitchFamily="34" charset="0"/>
                <a:ea typeface="Montserrat" pitchFamily="34" charset="-122"/>
                <a:cs typeface="Montserrat" pitchFamily="34" charset="-120"/>
              </a:rPr>
              <a:t> </a:t>
            </a:r>
          </a:p>
          <a:p>
            <a:pPr marL="0" indent="0" algn="just">
              <a:buNone/>
            </a:pPr>
            <a:r>
              <a:rPr lang="es-ES" sz="1662" dirty="0">
                <a:solidFill>
                  <a:srgbClr val="EEEFF5"/>
                </a:solidFill>
                <a:latin typeface="Montserrat" pitchFamily="34" charset="0"/>
                <a:ea typeface="Montserrat" pitchFamily="34" charset="-122"/>
                <a:cs typeface="Montserrat" pitchFamily="34" charset="-120"/>
              </a:rPr>
              <a:t>Se utilizan como diseño de la investigación, la investigación acción participativa transformadora o (IAPT) la misma se basa en el cumplimiento de un plan de acción con el fin de cumplir paulatinamente con los objetivos específicos para ello consumar el objetivo general. </a:t>
            </a:r>
          </a:p>
        </p:txBody>
      </p:sp>
      <p:pic>
        <p:nvPicPr>
          <p:cNvPr id="6" name="Image 0" descr="preencoded.png"/>
          <p:cNvPicPr>
            <a:picLocks noChangeAspect="1"/>
          </p:cNvPicPr>
          <p:nvPr/>
        </p:nvPicPr>
        <p:blipFill>
          <a:blip r:embed="rId3"/>
          <a:stretch>
            <a:fillRect/>
          </a:stretch>
        </p:blipFill>
        <p:spPr>
          <a:xfrm>
            <a:off x="9144000" y="0"/>
            <a:ext cx="5486400" cy="8169088"/>
          </a:xfrm>
          <a:prstGeom prst="rect">
            <a:avLst/>
          </a:prstGeom>
        </p:spPr>
      </p:pic>
      <p:sp>
        <p:nvSpPr>
          <p:cNvPr id="8" name="Text 2">
            <a:extLst>
              <a:ext uri="{FF2B5EF4-FFF2-40B4-BE49-F238E27FC236}">
                <a16:creationId xmlns:a16="http://schemas.microsoft.com/office/drawing/2014/main" xmlns="" id="{F8EE44CF-B7B6-413D-B8B1-E87DE4A6F167}"/>
              </a:ext>
            </a:extLst>
          </p:cNvPr>
          <p:cNvSpPr/>
          <p:nvPr/>
        </p:nvSpPr>
        <p:spPr>
          <a:xfrm>
            <a:off x="711317" y="1409074"/>
            <a:ext cx="4307275" cy="680876"/>
          </a:xfrm>
          <a:prstGeom prst="rect">
            <a:avLst/>
          </a:prstGeom>
          <a:noFill/>
          <a:ln/>
        </p:spPr>
        <p:txBody>
          <a:bodyPr wrap="none" rtlCol="0" anchor="t"/>
          <a:lstStyle/>
          <a:p>
            <a:pPr marL="0" indent="0" algn="ctr">
              <a:lnSpc>
                <a:spcPts val="5402"/>
              </a:lnSpc>
              <a:buNone/>
            </a:pPr>
            <a:r>
              <a:rPr lang="es-VE" sz="2800" b="1" dirty="0">
                <a:solidFill>
                  <a:srgbClr val="60A9FF"/>
                </a:solidFill>
                <a:latin typeface="Barlow" pitchFamily="34" charset="0"/>
                <a:ea typeface="Barlow" pitchFamily="34" charset="-122"/>
                <a:cs typeface="Barlow" pitchFamily="34" charset="-120"/>
              </a:rPr>
              <a:t>Diseño de la Investigación</a:t>
            </a:r>
          </a:p>
        </p:txBody>
      </p:sp>
      <p:sp>
        <p:nvSpPr>
          <p:cNvPr id="10" name="Rectángulo: esquinas redondeadas 9">
            <a:extLst>
              <a:ext uri="{FF2B5EF4-FFF2-40B4-BE49-F238E27FC236}">
                <a16:creationId xmlns:a16="http://schemas.microsoft.com/office/drawing/2014/main" xmlns="" id="{8A2D184C-7332-425A-B6C2-D6F2AAF8E069}"/>
              </a:ext>
            </a:extLst>
          </p:cNvPr>
          <p:cNvSpPr/>
          <p:nvPr/>
        </p:nvSpPr>
        <p:spPr>
          <a:xfrm>
            <a:off x="711317" y="2525393"/>
            <a:ext cx="7566410" cy="3121428"/>
          </a:xfrm>
          <a:prstGeom prst="roundRect">
            <a:avLst>
              <a:gd name="adj" fmla="val 3826"/>
            </a:avLst>
          </a:prstGeom>
          <a:noFill/>
          <a:ln w="76200">
            <a:solidFill>
              <a:srgbClr val="282C32"/>
            </a:solidFill>
          </a:ln>
          <a:effectLst>
            <a:outerShdw blurRad="63500" sx="103000" sy="103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cxnSp>
        <p:nvCxnSpPr>
          <p:cNvPr id="12" name="Conector recto 11">
            <a:extLst>
              <a:ext uri="{FF2B5EF4-FFF2-40B4-BE49-F238E27FC236}">
                <a16:creationId xmlns:a16="http://schemas.microsoft.com/office/drawing/2014/main" xmlns="" id="{18BCDA82-9F22-4956-9EBD-7FECB14A0F29}"/>
              </a:ext>
            </a:extLst>
          </p:cNvPr>
          <p:cNvCxnSpPr/>
          <p:nvPr/>
        </p:nvCxnSpPr>
        <p:spPr>
          <a:xfrm>
            <a:off x="9144000" y="0"/>
            <a:ext cx="0" cy="8470232"/>
          </a:xfrm>
          <a:prstGeom prst="line">
            <a:avLst/>
          </a:prstGeom>
          <a:ln w="76200">
            <a:solidFill>
              <a:srgbClr val="1B1E22"/>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232</TotalTime>
  <Words>1506</Words>
  <Application>Microsoft Office PowerPoint</Application>
  <PresentationFormat>Personalizado</PresentationFormat>
  <Paragraphs>347</Paragraphs>
  <Slides>15</Slides>
  <Notes>15</Notes>
  <HiddenSlides>0</HiddenSlides>
  <MMClips>0</MMClips>
  <ScaleCrop>false</ScaleCrop>
  <HeadingPairs>
    <vt:vector size="4" baseType="variant">
      <vt:variant>
        <vt:lpstr>Tema</vt:lpstr>
      </vt:variant>
      <vt:variant>
        <vt:i4>1</vt:i4>
      </vt:variant>
      <vt:variant>
        <vt:lpstr>Títulos de diapositiva</vt:lpstr>
      </vt:variant>
      <vt:variant>
        <vt:i4>15</vt:i4>
      </vt:variant>
    </vt:vector>
  </HeadingPairs>
  <TitlesOfParts>
    <vt:vector size="16" baseType="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Abdiel Asad</cp:lastModifiedBy>
  <cp:revision>31</cp:revision>
  <dcterms:created xsi:type="dcterms:W3CDTF">2023-07-26T00:36:57Z</dcterms:created>
  <dcterms:modified xsi:type="dcterms:W3CDTF">2023-07-26T08:34:20Z</dcterms:modified>
</cp:coreProperties>
</file>